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2"/>
  </p:sldMasterIdLst>
  <p:notesMasterIdLst>
    <p:notesMasterId r:id="rId17"/>
  </p:notesMasterIdLst>
  <p:handoutMasterIdLst>
    <p:handoutMasterId r:id="rId18"/>
  </p:handoutMasterIdLst>
  <p:sldIdLst>
    <p:sldId id="270" r:id="rId3"/>
    <p:sldId id="271" r:id="rId4"/>
    <p:sldId id="256" r:id="rId5"/>
    <p:sldId id="265" r:id="rId6"/>
    <p:sldId id="266" r:id="rId7"/>
    <p:sldId id="267" r:id="rId8"/>
    <p:sldId id="268" r:id="rId9"/>
    <p:sldId id="258" r:id="rId10"/>
    <p:sldId id="259" r:id="rId11"/>
    <p:sldId id="260" r:id="rId12"/>
    <p:sldId id="261" r:id="rId13"/>
    <p:sldId id="262" r:id="rId14"/>
    <p:sldId id="263" r:id="rId15"/>
    <p:sldId id="269" r:id="rId16"/>
  </p:sldIdLst>
  <p:sldSz cx="10080625" cy="7559675"/>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134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70518" cy="481878"/>
          </a:xfrm>
          <a:prstGeom prst="rect">
            <a:avLst/>
          </a:prstGeom>
        </p:spPr>
        <p:txBody>
          <a:bodyPr vert="horz" lIns="86749" tIns="43375" rIns="86749" bIns="43375" rtlCol="0"/>
          <a:lstStyle>
            <a:lvl1pPr algn="l">
              <a:defRPr sz="1100"/>
            </a:lvl1pPr>
          </a:lstStyle>
          <a:p>
            <a:endParaRPr lang="en-US"/>
          </a:p>
        </p:txBody>
      </p:sp>
      <p:sp>
        <p:nvSpPr>
          <p:cNvPr id="3" name="Date Placeholder 2"/>
          <p:cNvSpPr>
            <a:spLocks noGrp="1"/>
          </p:cNvSpPr>
          <p:nvPr>
            <p:ph type="dt" sz="quarter" idx="1"/>
          </p:nvPr>
        </p:nvSpPr>
        <p:spPr>
          <a:xfrm>
            <a:off x="4143189" y="1"/>
            <a:ext cx="3170518" cy="481878"/>
          </a:xfrm>
          <a:prstGeom prst="rect">
            <a:avLst/>
          </a:prstGeom>
        </p:spPr>
        <p:txBody>
          <a:bodyPr vert="horz" lIns="86749" tIns="43375" rIns="86749" bIns="43375" rtlCol="0"/>
          <a:lstStyle>
            <a:lvl1pPr algn="r">
              <a:defRPr sz="1100"/>
            </a:lvl1pPr>
          </a:lstStyle>
          <a:p>
            <a:fld id="{1B64DC8B-8F28-4F4B-896A-9FF3FDF929B1}" type="datetimeFigureOut">
              <a:rPr lang="en-US" smtClean="0"/>
              <a:t>9/5/2017</a:t>
            </a:fld>
            <a:endParaRPr lang="en-US"/>
          </a:p>
        </p:txBody>
      </p:sp>
      <p:sp>
        <p:nvSpPr>
          <p:cNvPr id="4" name="Footer Placeholder 3"/>
          <p:cNvSpPr>
            <a:spLocks noGrp="1"/>
          </p:cNvSpPr>
          <p:nvPr>
            <p:ph type="ftr" sz="quarter" idx="2"/>
          </p:nvPr>
        </p:nvSpPr>
        <p:spPr>
          <a:xfrm>
            <a:off x="0" y="9119322"/>
            <a:ext cx="3170518" cy="481878"/>
          </a:xfrm>
          <a:prstGeom prst="rect">
            <a:avLst/>
          </a:prstGeom>
        </p:spPr>
        <p:txBody>
          <a:bodyPr vert="horz" lIns="86749" tIns="43375" rIns="86749" bIns="43375" rtlCol="0" anchor="b"/>
          <a:lstStyle>
            <a:lvl1pPr algn="l">
              <a:defRPr sz="1100"/>
            </a:lvl1pPr>
          </a:lstStyle>
          <a:p>
            <a:endParaRPr lang="en-US"/>
          </a:p>
        </p:txBody>
      </p:sp>
      <p:sp>
        <p:nvSpPr>
          <p:cNvPr id="5" name="Slide Number Placeholder 4"/>
          <p:cNvSpPr>
            <a:spLocks noGrp="1"/>
          </p:cNvSpPr>
          <p:nvPr>
            <p:ph type="sldNum" sz="quarter" idx="3"/>
          </p:nvPr>
        </p:nvSpPr>
        <p:spPr>
          <a:xfrm>
            <a:off x="4143189" y="9119322"/>
            <a:ext cx="3170518" cy="481878"/>
          </a:xfrm>
          <a:prstGeom prst="rect">
            <a:avLst/>
          </a:prstGeom>
        </p:spPr>
        <p:txBody>
          <a:bodyPr vert="horz" lIns="86749" tIns="43375" rIns="86749" bIns="43375" rtlCol="0" anchor="b"/>
          <a:lstStyle>
            <a:lvl1pPr algn="r">
              <a:defRPr sz="1100"/>
            </a:lvl1pPr>
          </a:lstStyle>
          <a:p>
            <a:fld id="{4853A42D-87CA-4C0A-BF7C-DB3423622719}" type="slidenum">
              <a:rPr lang="en-US" smtClean="0"/>
              <a:t>‹#›</a:t>
            </a:fld>
            <a:endParaRPr lang="en-US"/>
          </a:p>
        </p:txBody>
      </p:sp>
    </p:spTree>
    <p:extLst>
      <p:ext uri="{BB962C8B-B14F-4D97-AF65-F5344CB8AC3E}">
        <p14:creationId xmlns:p14="http://schemas.microsoft.com/office/powerpoint/2010/main" val="1763310728"/>
      </p:ext>
    </p:extLst>
  </p:cSld>
  <p:clrMap bg1="lt1" tx1="dk1" bg2="lt2" tx2="dk2" accent1="accent1" accent2="accent2" accent3="accent3" accent4="accent4" accent5="accent5" accent6="accent6" hlink="hlink" folHlink="folHlink"/>
</p:handoutMaster>
</file>

<file path=ppt/media/image1.png>
</file>

<file path=ppt/media/image14.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70518" cy="481878"/>
          </a:xfrm>
          <a:prstGeom prst="rect">
            <a:avLst/>
          </a:prstGeom>
        </p:spPr>
        <p:txBody>
          <a:bodyPr vert="horz" lIns="86749" tIns="43375" rIns="86749" bIns="43375" rtlCol="0"/>
          <a:lstStyle>
            <a:lvl1pPr algn="l">
              <a:defRPr sz="1100"/>
            </a:lvl1pPr>
          </a:lstStyle>
          <a:p>
            <a:endParaRPr lang="en-US"/>
          </a:p>
        </p:txBody>
      </p:sp>
      <p:sp>
        <p:nvSpPr>
          <p:cNvPr id="3" name="Date Placeholder 2"/>
          <p:cNvSpPr>
            <a:spLocks noGrp="1"/>
          </p:cNvSpPr>
          <p:nvPr>
            <p:ph type="dt" idx="1"/>
          </p:nvPr>
        </p:nvSpPr>
        <p:spPr>
          <a:xfrm>
            <a:off x="4143189" y="1"/>
            <a:ext cx="3170518" cy="481878"/>
          </a:xfrm>
          <a:prstGeom prst="rect">
            <a:avLst/>
          </a:prstGeom>
        </p:spPr>
        <p:txBody>
          <a:bodyPr vert="horz" lIns="86749" tIns="43375" rIns="86749" bIns="43375" rtlCol="0"/>
          <a:lstStyle>
            <a:lvl1pPr algn="r">
              <a:defRPr sz="1100"/>
            </a:lvl1pPr>
          </a:lstStyle>
          <a:p>
            <a:fld id="{99AF66EB-8E34-4204-AD05-A64EF2717AAE}" type="datetimeFigureOut">
              <a:rPr lang="en-US" smtClean="0"/>
              <a:t>9/5/2017</a:t>
            </a:fld>
            <a:endParaRPr lang="en-US"/>
          </a:p>
        </p:txBody>
      </p:sp>
      <p:sp>
        <p:nvSpPr>
          <p:cNvPr id="4" name="Slide Image Placeholder 3"/>
          <p:cNvSpPr>
            <a:spLocks noGrp="1" noRot="1" noChangeAspect="1"/>
          </p:cNvSpPr>
          <p:nvPr>
            <p:ph type="sldImg" idx="2"/>
          </p:nvPr>
        </p:nvSpPr>
        <p:spPr>
          <a:xfrm>
            <a:off x="1498600" y="1200150"/>
            <a:ext cx="4318000" cy="3240088"/>
          </a:xfrm>
          <a:prstGeom prst="rect">
            <a:avLst/>
          </a:prstGeom>
          <a:noFill/>
          <a:ln w="12700">
            <a:solidFill>
              <a:prstClr val="black"/>
            </a:solidFill>
          </a:ln>
        </p:spPr>
        <p:txBody>
          <a:bodyPr vert="horz" lIns="86749" tIns="43375" rIns="86749" bIns="43375" rtlCol="0" anchor="ctr"/>
          <a:lstStyle/>
          <a:p>
            <a:endParaRPr lang="en-US"/>
          </a:p>
        </p:txBody>
      </p:sp>
      <p:sp>
        <p:nvSpPr>
          <p:cNvPr id="5" name="Notes Placeholder 4"/>
          <p:cNvSpPr>
            <a:spLocks noGrp="1"/>
          </p:cNvSpPr>
          <p:nvPr>
            <p:ph type="body" sz="quarter" idx="3"/>
          </p:nvPr>
        </p:nvSpPr>
        <p:spPr>
          <a:xfrm>
            <a:off x="732118" y="4620275"/>
            <a:ext cx="5850965" cy="3780775"/>
          </a:xfrm>
          <a:prstGeom prst="rect">
            <a:avLst/>
          </a:prstGeom>
        </p:spPr>
        <p:txBody>
          <a:bodyPr vert="horz" lIns="86749" tIns="43375" rIns="86749" bIns="43375"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119322"/>
            <a:ext cx="3170518" cy="481878"/>
          </a:xfrm>
          <a:prstGeom prst="rect">
            <a:avLst/>
          </a:prstGeom>
        </p:spPr>
        <p:txBody>
          <a:bodyPr vert="horz" lIns="86749" tIns="43375" rIns="86749" bIns="43375" rtlCol="0" anchor="b"/>
          <a:lstStyle>
            <a:lvl1pPr algn="l">
              <a:defRPr sz="1100"/>
            </a:lvl1pPr>
          </a:lstStyle>
          <a:p>
            <a:endParaRPr lang="en-US"/>
          </a:p>
        </p:txBody>
      </p:sp>
      <p:sp>
        <p:nvSpPr>
          <p:cNvPr id="7" name="Slide Number Placeholder 6"/>
          <p:cNvSpPr>
            <a:spLocks noGrp="1"/>
          </p:cNvSpPr>
          <p:nvPr>
            <p:ph type="sldNum" sz="quarter" idx="5"/>
          </p:nvPr>
        </p:nvSpPr>
        <p:spPr>
          <a:xfrm>
            <a:off x="4143189" y="9119322"/>
            <a:ext cx="3170518" cy="481878"/>
          </a:xfrm>
          <a:prstGeom prst="rect">
            <a:avLst/>
          </a:prstGeom>
        </p:spPr>
        <p:txBody>
          <a:bodyPr vert="horz" lIns="86749" tIns="43375" rIns="86749" bIns="43375" rtlCol="0" anchor="b"/>
          <a:lstStyle>
            <a:lvl1pPr algn="r">
              <a:defRPr sz="1100"/>
            </a:lvl1pPr>
          </a:lstStyle>
          <a:p>
            <a:fld id="{19772861-E0D1-49AA-A891-8EDA1938F3F7}" type="slidenum">
              <a:rPr lang="en-US" smtClean="0"/>
              <a:t>‹#›</a:t>
            </a:fld>
            <a:endParaRPr lang="en-US"/>
          </a:p>
        </p:txBody>
      </p:sp>
    </p:spTree>
    <p:extLst>
      <p:ext uri="{BB962C8B-B14F-4D97-AF65-F5344CB8AC3E}">
        <p14:creationId xmlns:p14="http://schemas.microsoft.com/office/powerpoint/2010/main" val="3079260282"/>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1</a:t>
            </a:fld>
            <a:endParaRPr lang="en-US"/>
          </a:p>
        </p:txBody>
      </p:sp>
    </p:spTree>
    <p:extLst>
      <p:ext uri="{BB962C8B-B14F-4D97-AF65-F5344CB8AC3E}">
        <p14:creationId xmlns:p14="http://schemas.microsoft.com/office/powerpoint/2010/main" val="401160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10</a:t>
            </a:fld>
            <a:endParaRPr lang="en-US"/>
          </a:p>
        </p:txBody>
      </p:sp>
    </p:spTree>
    <p:extLst>
      <p:ext uri="{BB962C8B-B14F-4D97-AF65-F5344CB8AC3E}">
        <p14:creationId xmlns:p14="http://schemas.microsoft.com/office/powerpoint/2010/main" val="29596292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11</a:t>
            </a:fld>
            <a:endParaRPr lang="en-US"/>
          </a:p>
        </p:txBody>
      </p:sp>
    </p:spTree>
    <p:extLst>
      <p:ext uri="{BB962C8B-B14F-4D97-AF65-F5344CB8AC3E}">
        <p14:creationId xmlns:p14="http://schemas.microsoft.com/office/powerpoint/2010/main" val="26343624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12</a:t>
            </a:fld>
            <a:endParaRPr lang="en-US"/>
          </a:p>
        </p:txBody>
      </p:sp>
    </p:spTree>
    <p:extLst>
      <p:ext uri="{BB962C8B-B14F-4D97-AF65-F5344CB8AC3E}">
        <p14:creationId xmlns:p14="http://schemas.microsoft.com/office/powerpoint/2010/main" val="10408369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13</a:t>
            </a:fld>
            <a:endParaRPr lang="en-US"/>
          </a:p>
        </p:txBody>
      </p:sp>
    </p:spTree>
    <p:extLst>
      <p:ext uri="{BB962C8B-B14F-4D97-AF65-F5344CB8AC3E}">
        <p14:creationId xmlns:p14="http://schemas.microsoft.com/office/powerpoint/2010/main" val="37586486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14</a:t>
            </a:fld>
            <a:endParaRPr lang="en-US"/>
          </a:p>
        </p:txBody>
      </p:sp>
    </p:spTree>
    <p:extLst>
      <p:ext uri="{BB962C8B-B14F-4D97-AF65-F5344CB8AC3E}">
        <p14:creationId xmlns:p14="http://schemas.microsoft.com/office/powerpoint/2010/main" val="4097405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2</a:t>
            </a:fld>
            <a:endParaRPr lang="en-US"/>
          </a:p>
        </p:txBody>
      </p:sp>
    </p:spTree>
    <p:extLst>
      <p:ext uri="{BB962C8B-B14F-4D97-AF65-F5344CB8AC3E}">
        <p14:creationId xmlns:p14="http://schemas.microsoft.com/office/powerpoint/2010/main" val="3829807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3</a:t>
            </a:fld>
            <a:endParaRPr lang="en-US"/>
          </a:p>
        </p:txBody>
      </p:sp>
    </p:spTree>
    <p:extLst>
      <p:ext uri="{BB962C8B-B14F-4D97-AF65-F5344CB8AC3E}">
        <p14:creationId xmlns:p14="http://schemas.microsoft.com/office/powerpoint/2010/main" val="2695805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4</a:t>
            </a:fld>
            <a:endParaRPr lang="en-US"/>
          </a:p>
        </p:txBody>
      </p:sp>
    </p:spTree>
    <p:extLst>
      <p:ext uri="{BB962C8B-B14F-4D97-AF65-F5344CB8AC3E}">
        <p14:creationId xmlns:p14="http://schemas.microsoft.com/office/powerpoint/2010/main" val="182859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5</a:t>
            </a:fld>
            <a:endParaRPr lang="en-US"/>
          </a:p>
        </p:txBody>
      </p:sp>
    </p:spTree>
    <p:extLst>
      <p:ext uri="{BB962C8B-B14F-4D97-AF65-F5344CB8AC3E}">
        <p14:creationId xmlns:p14="http://schemas.microsoft.com/office/powerpoint/2010/main" val="42395254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6</a:t>
            </a:fld>
            <a:endParaRPr lang="en-US"/>
          </a:p>
        </p:txBody>
      </p:sp>
    </p:spTree>
    <p:extLst>
      <p:ext uri="{BB962C8B-B14F-4D97-AF65-F5344CB8AC3E}">
        <p14:creationId xmlns:p14="http://schemas.microsoft.com/office/powerpoint/2010/main" val="37211767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7</a:t>
            </a:fld>
            <a:endParaRPr lang="en-US"/>
          </a:p>
        </p:txBody>
      </p:sp>
    </p:spTree>
    <p:extLst>
      <p:ext uri="{BB962C8B-B14F-4D97-AF65-F5344CB8AC3E}">
        <p14:creationId xmlns:p14="http://schemas.microsoft.com/office/powerpoint/2010/main" val="26353028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8</a:t>
            </a:fld>
            <a:endParaRPr lang="en-US"/>
          </a:p>
        </p:txBody>
      </p:sp>
    </p:spTree>
    <p:extLst>
      <p:ext uri="{BB962C8B-B14F-4D97-AF65-F5344CB8AC3E}">
        <p14:creationId xmlns:p14="http://schemas.microsoft.com/office/powerpoint/2010/main" val="11113654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772861-E0D1-49AA-A891-8EDA1938F3F7}" type="slidenum">
              <a:rPr lang="en-US" smtClean="0"/>
              <a:t>9</a:t>
            </a:fld>
            <a:endParaRPr lang="en-US"/>
          </a:p>
        </p:txBody>
      </p:sp>
    </p:spTree>
    <p:extLst>
      <p:ext uri="{BB962C8B-B14F-4D97-AF65-F5344CB8AC3E}">
        <p14:creationId xmlns:p14="http://schemas.microsoft.com/office/powerpoint/2010/main" val="35678873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04000" y="301320"/>
            <a:ext cx="9071280" cy="1261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4" name="PlaceHolder 2"/>
          <p:cNvSpPr>
            <a:spLocks noGrp="1"/>
          </p:cNvSpPr>
          <p:nvPr>
            <p:ph type="body"/>
          </p:nvPr>
        </p:nvSpPr>
        <p:spPr>
          <a:xfrm>
            <a:off x="504000" y="1768680"/>
            <a:ext cx="907200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5" name="PlaceHolder 3"/>
          <p:cNvSpPr>
            <a:spLocks noGrp="1"/>
          </p:cNvSpPr>
          <p:nvPr>
            <p:ph type="body"/>
          </p:nvPr>
        </p:nvSpPr>
        <p:spPr>
          <a:xfrm>
            <a:off x="504000" y="4058640"/>
            <a:ext cx="907200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1280" cy="1261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7" name="PlaceHolder 2"/>
          <p:cNvSpPr>
            <a:spLocks noGrp="1"/>
          </p:cNvSpPr>
          <p:nvPr>
            <p:ph type="body"/>
          </p:nvPr>
        </p:nvSpPr>
        <p:spPr>
          <a:xfrm>
            <a:off x="504000" y="1768680"/>
            <a:ext cx="442692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8" name="PlaceHolder 3"/>
          <p:cNvSpPr>
            <a:spLocks noGrp="1"/>
          </p:cNvSpPr>
          <p:nvPr>
            <p:ph type="body"/>
          </p:nvPr>
        </p:nvSpPr>
        <p:spPr>
          <a:xfrm>
            <a:off x="5152680" y="1768680"/>
            <a:ext cx="442692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9" name="PlaceHolder 4"/>
          <p:cNvSpPr>
            <a:spLocks noGrp="1"/>
          </p:cNvSpPr>
          <p:nvPr>
            <p:ph type="body"/>
          </p:nvPr>
        </p:nvSpPr>
        <p:spPr>
          <a:xfrm>
            <a:off x="5152680" y="4058640"/>
            <a:ext cx="442692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0" name="PlaceHolder 5"/>
          <p:cNvSpPr>
            <a:spLocks noGrp="1"/>
          </p:cNvSpPr>
          <p:nvPr>
            <p:ph type="body"/>
          </p:nvPr>
        </p:nvSpPr>
        <p:spPr>
          <a:xfrm>
            <a:off x="504000" y="4058640"/>
            <a:ext cx="442692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504000" y="301320"/>
            <a:ext cx="9071280" cy="1261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2" name="PlaceHolder 2"/>
          <p:cNvSpPr>
            <a:spLocks noGrp="1"/>
          </p:cNvSpPr>
          <p:nvPr>
            <p:ph type="body"/>
          </p:nvPr>
        </p:nvSpPr>
        <p:spPr>
          <a:xfrm>
            <a:off x="504000" y="1768680"/>
            <a:ext cx="9072000" cy="43840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3" name="PlaceHolder 3"/>
          <p:cNvSpPr>
            <a:spLocks noGrp="1"/>
          </p:cNvSpPr>
          <p:nvPr>
            <p:ph type="body"/>
          </p:nvPr>
        </p:nvSpPr>
        <p:spPr>
          <a:xfrm>
            <a:off x="504000" y="1768680"/>
            <a:ext cx="9072000" cy="43840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34" name="Picture 33"/>
          <p:cNvPicPr/>
          <p:nvPr/>
        </p:nvPicPr>
        <p:blipFill>
          <a:blip r:embed="rId2"/>
          <a:stretch/>
        </p:blipFill>
        <p:spPr>
          <a:xfrm>
            <a:off x="2292480" y="1768680"/>
            <a:ext cx="5494680" cy="4384080"/>
          </a:xfrm>
          <a:prstGeom prst="rect">
            <a:avLst/>
          </a:prstGeom>
          <a:ln>
            <a:noFill/>
          </a:ln>
        </p:spPr>
      </p:pic>
      <p:pic>
        <p:nvPicPr>
          <p:cNvPr id="35" name="Picture 34"/>
          <p:cNvPicPr/>
          <p:nvPr/>
        </p:nvPicPr>
        <p:blipFill>
          <a:blip r:embed="rId2"/>
          <a:stretch/>
        </p:blipFill>
        <p:spPr>
          <a:xfrm>
            <a:off x="2292480" y="1768680"/>
            <a:ext cx="5494680" cy="4384080"/>
          </a:xfrm>
          <a:prstGeom prst="rect">
            <a:avLst/>
          </a:prstGeom>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301320"/>
            <a:ext cx="9071280" cy="1261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 name="PlaceHolder 2"/>
          <p:cNvSpPr>
            <a:spLocks noGrp="1"/>
          </p:cNvSpPr>
          <p:nvPr>
            <p:ph type="subTitle"/>
          </p:nvPr>
        </p:nvSpPr>
        <p:spPr>
          <a:xfrm>
            <a:off x="504000" y="1768680"/>
            <a:ext cx="9072000" cy="43840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504000" y="301320"/>
            <a:ext cx="9071280" cy="1261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 name="PlaceHolder 2"/>
          <p:cNvSpPr>
            <a:spLocks noGrp="1"/>
          </p:cNvSpPr>
          <p:nvPr>
            <p:ph type="body"/>
          </p:nvPr>
        </p:nvSpPr>
        <p:spPr>
          <a:xfrm>
            <a:off x="504000" y="1768680"/>
            <a:ext cx="9072000" cy="43840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04000" y="301320"/>
            <a:ext cx="9071280" cy="1261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 name="PlaceHolder 2"/>
          <p:cNvSpPr>
            <a:spLocks noGrp="1"/>
          </p:cNvSpPr>
          <p:nvPr>
            <p:ph type="body"/>
          </p:nvPr>
        </p:nvSpPr>
        <p:spPr>
          <a:xfrm>
            <a:off x="504000" y="1768680"/>
            <a:ext cx="4426920" cy="43840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8" name="PlaceHolder 3"/>
          <p:cNvSpPr>
            <a:spLocks noGrp="1"/>
          </p:cNvSpPr>
          <p:nvPr>
            <p:ph type="body"/>
          </p:nvPr>
        </p:nvSpPr>
        <p:spPr>
          <a:xfrm>
            <a:off x="5152680" y="1768680"/>
            <a:ext cx="4426920" cy="43840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1280" cy="1261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504000" y="301320"/>
            <a:ext cx="9071280" cy="58503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504000" y="301320"/>
            <a:ext cx="9071280" cy="1261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2" name="PlaceHolder 2"/>
          <p:cNvSpPr>
            <a:spLocks noGrp="1"/>
          </p:cNvSpPr>
          <p:nvPr>
            <p:ph type="body"/>
          </p:nvPr>
        </p:nvSpPr>
        <p:spPr>
          <a:xfrm>
            <a:off x="504000" y="1768680"/>
            <a:ext cx="442692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3" name="PlaceHolder 3"/>
          <p:cNvSpPr>
            <a:spLocks noGrp="1"/>
          </p:cNvSpPr>
          <p:nvPr>
            <p:ph type="body"/>
          </p:nvPr>
        </p:nvSpPr>
        <p:spPr>
          <a:xfrm>
            <a:off x="504000" y="4058640"/>
            <a:ext cx="442692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4" name="PlaceHolder 4"/>
          <p:cNvSpPr>
            <a:spLocks noGrp="1"/>
          </p:cNvSpPr>
          <p:nvPr>
            <p:ph type="body"/>
          </p:nvPr>
        </p:nvSpPr>
        <p:spPr>
          <a:xfrm>
            <a:off x="5152680" y="1768680"/>
            <a:ext cx="4426920" cy="43840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04000" y="301320"/>
            <a:ext cx="9071280" cy="1261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6" name="PlaceHolder 2"/>
          <p:cNvSpPr>
            <a:spLocks noGrp="1"/>
          </p:cNvSpPr>
          <p:nvPr>
            <p:ph type="body"/>
          </p:nvPr>
        </p:nvSpPr>
        <p:spPr>
          <a:xfrm>
            <a:off x="504000" y="1768680"/>
            <a:ext cx="4426920" cy="43840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7" name="PlaceHolder 3"/>
          <p:cNvSpPr>
            <a:spLocks noGrp="1"/>
          </p:cNvSpPr>
          <p:nvPr>
            <p:ph type="body"/>
          </p:nvPr>
        </p:nvSpPr>
        <p:spPr>
          <a:xfrm>
            <a:off x="5152680" y="1768680"/>
            <a:ext cx="442692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8" name="PlaceHolder 4"/>
          <p:cNvSpPr>
            <a:spLocks noGrp="1"/>
          </p:cNvSpPr>
          <p:nvPr>
            <p:ph type="body"/>
          </p:nvPr>
        </p:nvSpPr>
        <p:spPr>
          <a:xfrm>
            <a:off x="5152680" y="4058640"/>
            <a:ext cx="442692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04000" y="301320"/>
            <a:ext cx="9071280" cy="1261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0" name="PlaceHolder 2"/>
          <p:cNvSpPr>
            <a:spLocks noGrp="1"/>
          </p:cNvSpPr>
          <p:nvPr>
            <p:ph type="body"/>
          </p:nvPr>
        </p:nvSpPr>
        <p:spPr>
          <a:xfrm>
            <a:off x="504000" y="1768680"/>
            <a:ext cx="442692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1" name="PlaceHolder 3"/>
          <p:cNvSpPr>
            <a:spLocks noGrp="1"/>
          </p:cNvSpPr>
          <p:nvPr>
            <p:ph type="body"/>
          </p:nvPr>
        </p:nvSpPr>
        <p:spPr>
          <a:xfrm>
            <a:off x="5152680" y="1768680"/>
            <a:ext cx="442692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2" name="PlaceHolder 4"/>
          <p:cNvSpPr>
            <a:spLocks noGrp="1"/>
          </p:cNvSpPr>
          <p:nvPr>
            <p:ph type="body"/>
          </p:nvPr>
        </p:nvSpPr>
        <p:spPr>
          <a:xfrm>
            <a:off x="504000" y="4058640"/>
            <a:ext cx="9072000" cy="20908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301320"/>
            <a:ext cx="9071280" cy="126180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 name="PlaceHolder 2"/>
          <p:cNvSpPr>
            <a:spLocks noGrp="1"/>
          </p:cNvSpPr>
          <p:nvPr>
            <p:ph type="body"/>
          </p:nvPr>
        </p:nvSpPr>
        <p:spPr>
          <a:xfrm>
            <a:off x="504000" y="1768680"/>
            <a:ext cx="9072000" cy="4384080"/>
          </a:xfrm>
          <a:prstGeom prst="rect">
            <a:avLst/>
          </a:prstGeom>
        </p:spPr>
        <p:txBody>
          <a:bodyPr lIns="0" tIns="0" rIns="0" bIns="0"/>
          <a:lstStyle/>
          <a:p>
            <a:pPr marL="432000" indent="-324000">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6.emf"/><Relationship Id="rId4" Type="http://schemas.openxmlformats.org/officeDocument/2006/relationships/image" Target="../media/image5.emf"/></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9.emf"/><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2.emf"/><Relationship Id="rId4" Type="http://schemas.openxmlformats.org/officeDocument/2006/relationships/image" Target="../media/image11.emf"/></Relationships>
</file>

<file path=ppt/slides/_rels/slide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5.emf"/><Relationship Id="rId4" Type="http://schemas.openxmlformats.org/officeDocument/2006/relationships/image" Target="../media/image14.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RQT Graph</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548" y="2581761"/>
            <a:ext cx="9751016" cy="2546011"/>
          </a:xfrm>
          <a:prstGeom prst="rect">
            <a:avLst/>
          </a:prstGeom>
        </p:spPr>
      </p:pic>
    </p:spTree>
    <p:extLst>
      <p:ext uri="{BB962C8B-B14F-4D97-AF65-F5344CB8AC3E}">
        <p14:creationId xmlns:p14="http://schemas.microsoft.com/office/powerpoint/2010/main" val="3365001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CustomShape 1"/>
          <p:cNvSpPr/>
          <p:nvPr/>
        </p:nvSpPr>
        <p:spPr>
          <a:xfrm>
            <a:off x="504000" y="301320"/>
            <a:ext cx="9071280" cy="1261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uFill>
                  <a:solidFill>
                    <a:srgbClr val="FFFFFF"/>
                  </a:solidFill>
                </a:uFill>
                <a:latin typeface="Arial"/>
              </a:rPr>
              <a:t>waypoint_follower</a:t>
            </a:r>
            <a:endParaRPr lang="en-US" sz="1800" b="0" strike="noStrike" spc="-1">
              <a:solidFill>
                <a:srgbClr val="000000"/>
              </a:solidFill>
              <a:uFill>
                <a:solidFill>
                  <a:srgbClr val="FFFFFF"/>
                </a:solidFill>
              </a:uFill>
              <a:latin typeface="Arial"/>
            </a:endParaRPr>
          </a:p>
        </p:txBody>
      </p:sp>
      <p:sp>
        <p:nvSpPr>
          <p:cNvPr id="45" name="CustomShape 2"/>
          <p:cNvSpPr/>
          <p:nvPr/>
        </p:nvSpPr>
        <p:spPr>
          <a:xfrm>
            <a:off x="1373760" y="1756800"/>
            <a:ext cx="7404120" cy="857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b="1" spc="-1" dirty="0">
                <a:solidFill>
                  <a:srgbClr val="000000"/>
                </a:solidFill>
                <a:uFill>
                  <a:solidFill>
                    <a:srgbClr val="FFFFFF"/>
                  </a:solidFill>
                </a:uFill>
              </a:rPr>
              <a:t>Random Notes:</a:t>
            </a:r>
            <a:endParaRPr lang="en-US" spc="-1" dirty="0">
              <a:solidFill>
                <a:srgbClr val="000000"/>
              </a:solidFill>
              <a:uFill>
                <a:solidFill>
                  <a:srgbClr val="FFFFFF"/>
                </a:solidFill>
              </a:uFill>
            </a:endParaRPr>
          </a:p>
          <a:p>
            <a:endParaRPr lang="en-US" sz="1800" b="0" strike="noStrike" spc="-1" dirty="0" smtClean="0">
              <a:solidFill>
                <a:srgbClr val="000000"/>
              </a:solidFill>
              <a:uFill>
                <a:solidFill>
                  <a:srgbClr val="FFFFFF"/>
                </a:solidFill>
              </a:uFill>
              <a:latin typeface="Arial"/>
            </a:endParaRPr>
          </a:p>
          <a:p>
            <a:r>
              <a:rPr lang="en-US" sz="1800" b="0" strike="noStrike" spc="-1" dirty="0" smtClean="0">
                <a:solidFill>
                  <a:srgbClr val="000000"/>
                </a:solidFill>
                <a:uFill>
                  <a:solidFill>
                    <a:srgbClr val="FFFFFF"/>
                  </a:solidFill>
                </a:uFill>
                <a:latin typeface="Arial"/>
              </a:rPr>
              <a:t>AKA </a:t>
            </a:r>
            <a:r>
              <a:rPr lang="en-US" sz="1800" b="0" i="1" strike="noStrike" spc="-1" dirty="0" err="1">
                <a:solidFill>
                  <a:srgbClr val="000000"/>
                </a:solidFill>
                <a:uFill>
                  <a:solidFill>
                    <a:srgbClr val="FFFFFF"/>
                  </a:solidFill>
                </a:uFill>
                <a:latin typeface="Arial"/>
              </a:rPr>
              <a:t>pure_pursuit</a:t>
            </a:r>
            <a:r>
              <a:rPr lang="en-US" sz="1800" b="0" strike="noStrike" spc="-1" dirty="0">
                <a:solidFill>
                  <a:srgbClr val="000000"/>
                </a:solidFill>
                <a:uFill>
                  <a:solidFill>
                    <a:srgbClr val="FFFFFF"/>
                  </a:solidFill>
                </a:uFill>
                <a:latin typeface="Arial"/>
              </a:rPr>
              <a:t> node</a:t>
            </a:r>
          </a:p>
          <a:p>
            <a:r>
              <a:rPr lang="en-US" sz="1800" b="0" strike="noStrike" spc="-1" dirty="0">
                <a:solidFill>
                  <a:srgbClr val="000000"/>
                </a:solidFill>
                <a:uFill>
                  <a:solidFill>
                    <a:srgbClr val="FFFFFF"/>
                  </a:solidFill>
                </a:uFill>
                <a:latin typeface="Arial"/>
              </a:rPr>
              <a:t>Not clear if this requires changes at this </a:t>
            </a:r>
            <a:r>
              <a:rPr lang="en-US" sz="1800" b="0" strike="noStrike" spc="-1" dirty="0" smtClean="0">
                <a:solidFill>
                  <a:srgbClr val="000000"/>
                </a:solidFill>
                <a:uFill>
                  <a:solidFill>
                    <a:srgbClr val="FFFFFF"/>
                  </a:solidFill>
                </a:uFill>
                <a:latin typeface="Arial"/>
              </a:rPr>
              <a:t>time</a:t>
            </a:r>
          </a:p>
          <a:p>
            <a:r>
              <a:rPr lang="en-US" spc="-1" dirty="0" smtClean="0">
                <a:solidFill>
                  <a:srgbClr val="000000"/>
                </a:solidFill>
                <a:uFill>
                  <a:solidFill>
                    <a:srgbClr val="FFFFFF"/>
                  </a:solidFill>
                </a:uFill>
                <a:latin typeface="Arial"/>
              </a:rPr>
              <a:t>Produces estimated angular rate based on curvature of road, need to combine this with CTE control for steering control</a:t>
            </a:r>
            <a:endParaRPr lang="en-US" sz="1800" b="0" strike="noStrike" spc="-1" dirty="0">
              <a:solidFill>
                <a:srgbClr val="000000"/>
              </a:solidFill>
              <a:uFill>
                <a:solidFill>
                  <a:srgbClr val="FFFFFF"/>
                </a:solidFill>
              </a:uFill>
              <a:latin typeface="Arial"/>
            </a:endParaRPr>
          </a:p>
          <a:p>
            <a:endParaRPr lang="en-US" sz="1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CustomShape 1"/>
          <p:cNvSpPr/>
          <p:nvPr/>
        </p:nvSpPr>
        <p:spPr>
          <a:xfrm>
            <a:off x="504000" y="301320"/>
            <a:ext cx="9071280" cy="1261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uFill>
                  <a:solidFill>
                    <a:srgbClr val="FFFFFF"/>
                  </a:solidFill>
                </a:uFill>
                <a:latin typeface="Arial"/>
              </a:rPr>
              <a:t>twist_controller: launch files</a:t>
            </a:r>
            <a:endParaRPr lang="en-US" sz="1800" b="0" strike="noStrike" spc="-1">
              <a:solidFill>
                <a:srgbClr val="000000"/>
              </a:solidFill>
              <a:uFill>
                <a:solidFill>
                  <a:srgbClr val="FFFFFF"/>
                </a:solidFill>
              </a:uFill>
              <a:latin typeface="Arial"/>
            </a:endParaRPr>
          </a:p>
        </p:txBody>
      </p:sp>
      <p:sp>
        <p:nvSpPr>
          <p:cNvPr id="47" name="CustomShape 2"/>
          <p:cNvSpPr/>
          <p:nvPr/>
        </p:nvSpPr>
        <p:spPr>
          <a:xfrm>
            <a:off x="1373760" y="1410840"/>
            <a:ext cx="7404120" cy="5721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1800" b="1" strike="noStrike" spc="-1" dirty="0" smtClean="0">
                <a:solidFill>
                  <a:srgbClr val="000000"/>
                </a:solidFill>
                <a:uFill>
                  <a:solidFill>
                    <a:srgbClr val="FFFFFF"/>
                  </a:solidFill>
                </a:uFill>
                <a:latin typeface="Arial"/>
              </a:rPr>
              <a:t>3 </a:t>
            </a:r>
            <a:r>
              <a:rPr lang="en-US" sz="1800" b="1" strike="noStrike" spc="-1" dirty="0">
                <a:solidFill>
                  <a:srgbClr val="000000"/>
                </a:solidFill>
                <a:uFill>
                  <a:solidFill>
                    <a:srgbClr val="FFFFFF"/>
                  </a:solidFill>
                </a:uFill>
                <a:latin typeface="Arial"/>
              </a:rPr>
              <a:t>launch files</a:t>
            </a:r>
            <a:r>
              <a:rPr lang="en-US" sz="1800" b="0" strike="noStrike" spc="-1" dirty="0">
                <a:solidFill>
                  <a:srgbClr val="000000"/>
                </a:solidFill>
                <a:uFill>
                  <a:solidFill>
                    <a:srgbClr val="FFFFFF"/>
                  </a:solidFill>
                </a:uFill>
                <a:latin typeface="Arial"/>
              </a:rPr>
              <a:t>:</a:t>
            </a:r>
          </a:p>
          <a:p>
            <a:r>
              <a:rPr lang="en-US" sz="1800" b="0" strike="noStrike" spc="-1" dirty="0" err="1">
                <a:solidFill>
                  <a:srgbClr val="000000"/>
                </a:solidFill>
                <a:uFill>
                  <a:solidFill>
                    <a:srgbClr val="FFFFFF"/>
                  </a:solidFill>
                </a:uFill>
                <a:latin typeface="Arial"/>
              </a:rPr>
              <a:t>dbw.launch</a:t>
            </a:r>
            <a:r>
              <a:rPr lang="en-US" sz="1800" b="0" strike="noStrike" spc="-1" dirty="0">
                <a:solidFill>
                  <a:srgbClr val="000000"/>
                </a:solidFill>
                <a:uFill>
                  <a:solidFill>
                    <a:srgbClr val="FFFFFF"/>
                  </a:solidFill>
                </a:uFill>
                <a:latin typeface="Arial"/>
              </a:rPr>
              <a:t> </a:t>
            </a:r>
            <a:r>
              <a:rPr lang="en-US" sz="1800" b="0" strike="noStrike" spc="-1" dirty="0" smtClean="0">
                <a:solidFill>
                  <a:srgbClr val="000000"/>
                </a:solidFill>
                <a:uFill>
                  <a:solidFill>
                    <a:srgbClr val="FFFFFF"/>
                  </a:solidFill>
                </a:uFill>
                <a:latin typeface="Arial"/>
              </a:rPr>
              <a:t>        </a:t>
            </a:r>
            <a:r>
              <a:rPr lang="en-US" sz="1800" b="0" strike="noStrike" spc="-1" dirty="0" smtClean="0">
                <a:solidFill>
                  <a:srgbClr val="FF0000"/>
                </a:solidFill>
                <a:uFill>
                  <a:solidFill>
                    <a:srgbClr val="FFFFFF"/>
                  </a:solidFill>
                </a:uFill>
                <a:latin typeface="Arial"/>
              </a:rPr>
              <a:t>– </a:t>
            </a:r>
            <a:r>
              <a:rPr lang="en-US" sz="1800" b="0" strike="noStrike" spc="-1" dirty="0">
                <a:solidFill>
                  <a:srgbClr val="FF0000"/>
                </a:solidFill>
                <a:uFill>
                  <a:solidFill>
                    <a:srgbClr val="FFFFFF"/>
                  </a:solidFill>
                </a:uFill>
                <a:latin typeface="Arial"/>
              </a:rPr>
              <a:t>runs dbw_node.py and sets </a:t>
            </a:r>
            <a:r>
              <a:rPr lang="en-US" sz="1800" b="0" strike="noStrike" spc="-1" dirty="0" err="1">
                <a:solidFill>
                  <a:srgbClr val="FF0000"/>
                </a:solidFill>
                <a:uFill>
                  <a:solidFill>
                    <a:srgbClr val="FFFFFF"/>
                  </a:solidFill>
                </a:uFill>
                <a:latin typeface="Arial"/>
              </a:rPr>
              <a:t>params</a:t>
            </a:r>
            <a:r>
              <a:rPr lang="en-US" sz="1800" b="0" strike="noStrike" spc="-1" dirty="0">
                <a:solidFill>
                  <a:srgbClr val="FF0000"/>
                </a:solidFill>
                <a:uFill>
                  <a:solidFill>
                    <a:srgbClr val="FFFFFF"/>
                  </a:solidFill>
                </a:uFill>
                <a:latin typeface="Arial"/>
              </a:rPr>
              <a:t> </a:t>
            </a:r>
            <a:r>
              <a:rPr lang="en-US" sz="1800" b="0" strike="noStrike" spc="-1" dirty="0" smtClean="0">
                <a:solidFill>
                  <a:srgbClr val="FF0000"/>
                </a:solidFill>
                <a:uFill>
                  <a:solidFill>
                    <a:srgbClr val="FFFFFF"/>
                  </a:solidFill>
                </a:uFill>
                <a:latin typeface="Arial"/>
              </a:rPr>
              <a:t>below</a:t>
            </a:r>
          </a:p>
          <a:p>
            <a:r>
              <a:rPr lang="en-US" spc="-1" dirty="0" err="1">
                <a:solidFill>
                  <a:srgbClr val="000000"/>
                </a:solidFill>
                <a:uFill>
                  <a:solidFill>
                    <a:srgbClr val="FFFFFF"/>
                  </a:solidFill>
                </a:uFill>
              </a:rPr>
              <a:t>dbw_sim.launch</a:t>
            </a:r>
            <a:r>
              <a:rPr lang="en-US" spc="-1" dirty="0">
                <a:solidFill>
                  <a:srgbClr val="000000"/>
                </a:solidFill>
                <a:uFill>
                  <a:solidFill>
                    <a:srgbClr val="FFFFFF"/>
                  </a:solidFill>
                </a:uFill>
              </a:rPr>
              <a:t> </a:t>
            </a:r>
            <a:r>
              <a:rPr lang="en-US" spc="-1" dirty="0">
                <a:solidFill>
                  <a:srgbClr val="FF0000"/>
                </a:solidFill>
                <a:uFill>
                  <a:solidFill>
                    <a:srgbClr val="FFFFFF"/>
                  </a:solidFill>
                </a:uFill>
              </a:rPr>
              <a:t>–</a:t>
            </a:r>
            <a:r>
              <a:rPr lang="en-US" spc="-1" dirty="0" smtClean="0">
                <a:solidFill>
                  <a:srgbClr val="000000"/>
                </a:solidFill>
                <a:uFill>
                  <a:solidFill>
                    <a:srgbClr val="FFFFFF"/>
                  </a:solidFill>
                </a:uFill>
              </a:rPr>
              <a:t> </a:t>
            </a:r>
            <a:r>
              <a:rPr lang="en-US" spc="-1" dirty="0">
                <a:solidFill>
                  <a:srgbClr val="FF0000"/>
                </a:solidFill>
                <a:uFill>
                  <a:solidFill>
                    <a:srgbClr val="FFFFFF"/>
                  </a:solidFill>
                </a:uFill>
              </a:rPr>
              <a:t>runs dbw_node.py and sets </a:t>
            </a:r>
            <a:r>
              <a:rPr lang="en-US" spc="-1" dirty="0" smtClean="0">
                <a:solidFill>
                  <a:srgbClr val="FF0000"/>
                </a:solidFill>
                <a:uFill>
                  <a:solidFill>
                    <a:srgbClr val="FFFFFF"/>
                  </a:solidFill>
                </a:uFill>
              </a:rPr>
              <a:t>similar </a:t>
            </a:r>
            <a:r>
              <a:rPr lang="en-US" spc="-1" dirty="0" err="1" smtClean="0">
                <a:solidFill>
                  <a:srgbClr val="FF0000"/>
                </a:solidFill>
                <a:uFill>
                  <a:solidFill>
                    <a:srgbClr val="FFFFFF"/>
                  </a:solidFill>
                </a:uFill>
              </a:rPr>
              <a:t>params</a:t>
            </a:r>
            <a:endParaRPr lang="en-US" sz="1800" b="0" strike="noStrike" spc="-1" dirty="0">
              <a:solidFill>
                <a:srgbClr val="FF0000"/>
              </a:solidFill>
              <a:uFill>
                <a:solidFill>
                  <a:srgbClr val="FFFFFF"/>
                </a:solidFill>
              </a:uFill>
              <a:latin typeface="Arial"/>
            </a:endParaRPr>
          </a:p>
          <a:p>
            <a:r>
              <a:rPr lang="en-US" sz="1800" b="0" strike="noStrike" spc="-1" dirty="0" err="1">
                <a:solidFill>
                  <a:srgbClr val="000000"/>
                </a:solidFill>
                <a:uFill>
                  <a:solidFill>
                    <a:srgbClr val="FFFFFF"/>
                  </a:solidFill>
                </a:uFill>
                <a:latin typeface="Arial"/>
              </a:rPr>
              <a:t>dbw_test.launch</a:t>
            </a:r>
            <a:r>
              <a:rPr lang="en-US" sz="1800" b="0" strike="noStrike" spc="-1" dirty="0">
                <a:solidFill>
                  <a:srgbClr val="000000"/>
                </a:solidFill>
                <a:uFill>
                  <a:solidFill>
                    <a:srgbClr val="FFFFFF"/>
                  </a:solidFill>
                </a:uFill>
                <a:latin typeface="Arial"/>
              </a:rPr>
              <a:t> </a:t>
            </a:r>
            <a:r>
              <a:rPr lang="en-US" sz="1800" b="0" strike="noStrike" spc="-1" dirty="0">
                <a:solidFill>
                  <a:srgbClr val="FF0000"/>
                </a:solidFill>
                <a:uFill>
                  <a:solidFill>
                    <a:srgbClr val="FFFFFF"/>
                  </a:solidFill>
                </a:uFill>
                <a:latin typeface="Arial"/>
              </a:rPr>
              <a:t>– loads </a:t>
            </a:r>
            <a:r>
              <a:rPr lang="en-US" sz="1800" b="0" strike="noStrike" spc="-1" dirty="0" err="1">
                <a:solidFill>
                  <a:srgbClr val="FF0000"/>
                </a:solidFill>
                <a:uFill>
                  <a:solidFill>
                    <a:srgbClr val="FFFFFF"/>
                  </a:solidFill>
                </a:uFill>
                <a:latin typeface="Arial"/>
              </a:rPr>
              <a:t>rosbag</a:t>
            </a:r>
            <a:r>
              <a:rPr lang="en-US" sz="1800" b="0" strike="noStrike" spc="-1" dirty="0">
                <a:solidFill>
                  <a:srgbClr val="FF0000"/>
                </a:solidFill>
                <a:uFill>
                  <a:solidFill>
                    <a:srgbClr val="FFFFFF"/>
                  </a:solidFill>
                </a:uFill>
                <a:latin typeface="Arial"/>
              </a:rPr>
              <a:t> </a:t>
            </a:r>
            <a:r>
              <a:rPr lang="en-US" sz="1800" b="0" strike="noStrike" spc="-1" dirty="0" err="1">
                <a:solidFill>
                  <a:srgbClr val="FF0000"/>
                </a:solidFill>
                <a:uFill>
                  <a:solidFill>
                    <a:srgbClr val="FFFFFF"/>
                  </a:solidFill>
                </a:uFill>
                <a:latin typeface="Arial"/>
              </a:rPr>
              <a:t>dbw_test.rosbag.bag</a:t>
            </a:r>
            <a:endParaRPr lang="en-US" sz="1800" b="0" strike="noStrike" spc="-1" dirty="0">
              <a:solidFill>
                <a:srgbClr val="FF0000"/>
              </a:solidFill>
              <a:uFill>
                <a:solidFill>
                  <a:srgbClr val="FFFFFF"/>
                </a:solidFill>
              </a:uFill>
              <a:latin typeface="Arial"/>
            </a:endParaRPr>
          </a:p>
          <a:p>
            <a:r>
              <a:rPr lang="en-US" sz="1800" b="1" strike="noStrike" spc="-1" dirty="0">
                <a:solidFill>
                  <a:srgbClr val="000000"/>
                </a:solidFill>
                <a:uFill>
                  <a:solidFill>
                    <a:srgbClr val="FFFFFF"/>
                  </a:solidFill>
                </a:uFill>
                <a:latin typeface="Arial"/>
              </a:rPr>
              <a:t>Assigns topics from </a:t>
            </a:r>
            <a:r>
              <a:rPr lang="en-US" sz="1800" b="1" strike="noStrike" spc="-1" dirty="0" err="1">
                <a:solidFill>
                  <a:srgbClr val="000000"/>
                </a:solidFill>
                <a:uFill>
                  <a:solidFill>
                    <a:srgbClr val="FFFFFF"/>
                  </a:solidFill>
                </a:uFill>
                <a:latin typeface="Arial"/>
              </a:rPr>
              <a:t>rosbag</a:t>
            </a:r>
            <a:r>
              <a:rPr lang="en-US" sz="1800" b="0" strike="noStrike" spc="-1" dirty="0">
                <a:solidFill>
                  <a:srgbClr val="000000"/>
                </a:solidFill>
                <a:uFill>
                  <a:solidFill>
                    <a:srgbClr val="FFFFFF"/>
                  </a:solidFill>
                </a:uFill>
                <a:latin typeface="Arial"/>
              </a:rPr>
              <a:t>:</a:t>
            </a:r>
          </a:p>
          <a:p>
            <a:r>
              <a:rPr lang="en-US" sz="1800" b="0" strike="noStrike" spc="-1" dirty="0">
                <a:solidFill>
                  <a:srgbClr val="000000"/>
                </a:solidFill>
                <a:uFill>
                  <a:solidFill>
                    <a:srgbClr val="FFFFFF"/>
                  </a:solidFill>
                </a:uFill>
                <a:latin typeface="Arial"/>
              </a:rPr>
              <a:t>/vehicle/</a:t>
            </a:r>
            <a:r>
              <a:rPr lang="en-US" sz="1800" b="0" strike="noStrike" spc="-1" dirty="0" err="1">
                <a:solidFill>
                  <a:srgbClr val="000000"/>
                </a:solidFill>
                <a:uFill>
                  <a:solidFill>
                    <a:srgbClr val="FFFFFF"/>
                  </a:solidFill>
                </a:uFill>
                <a:latin typeface="Arial"/>
              </a:rPr>
              <a:t>throttle_cmd</a:t>
            </a:r>
            <a:r>
              <a:rPr lang="en-US" sz="1800" b="0" strike="noStrike" spc="-1" dirty="0">
                <a:solidFill>
                  <a:srgbClr val="000000"/>
                </a:solidFill>
                <a:uFill>
                  <a:solidFill>
                    <a:srgbClr val="FFFFFF"/>
                  </a:solidFill>
                </a:uFill>
                <a:latin typeface="Arial"/>
              </a:rPr>
              <a:t>   </a:t>
            </a:r>
            <a:r>
              <a:rPr lang="en-US" sz="1800" b="0" strike="noStrike" spc="-1" dirty="0" smtClean="0">
                <a:solidFill>
                  <a:srgbClr val="000000"/>
                </a:solidFill>
                <a:uFill>
                  <a:solidFill>
                    <a:srgbClr val="FFFFFF"/>
                  </a:solidFill>
                </a:uFill>
                <a:latin typeface="Arial"/>
              </a:rPr>
              <a:t>= /</a:t>
            </a:r>
            <a:r>
              <a:rPr lang="en-US" sz="1800" b="0" strike="noStrike" spc="-1" dirty="0">
                <a:solidFill>
                  <a:srgbClr val="000000"/>
                </a:solidFill>
                <a:uFill>
                  <a:solidFill>
                    <a:srgbClr val="FFFFFF"/>
                  </a:solidFill>
                </a:uFill>
                <a:latin typeface="Arial"/>
              </a:rPr>
              <a:t>actual/</a:t>
            </a:r>
            <a:r>
              <a:rPr lang="en-US" sz="1800" b="0" strike="noStrike" spc="-1" dirty="0" err="1">
                <a:solidFill>
                  <a:srgbClr val="000000"/>
                </a:solidFill>
                <a:uFill>
                  <a:solidFill>
                    <a:srgbClr val="FFFFFF"/>
                  </a:solidFill>
                </a:uFill>
                <a:latin typeface="Arial"/>
              </a:rPr>
              <a:t>throttle_cmd</a:t>
            </a:r>
            <a:r>
              <a:rPr lang="en-US" sz="1800" b="0" strike="noStrike" spc="-1" dirty="0">
                <a:solidFill>
                  <a:srgbClr val="000000"/>
                </a:solidFill>
                <a:uFill>
                  <a:solidFill>
                    <a:srgbClr val="FFFFFF"/>
                  </a:solidFill>
                </a:uFill>
                <a:latin typeface="Arial"/>
              </a:rPr>
              <a:t> </a:t>
            </a:r>
          </a:p>
          <a:p>
            <a:r>
              <a:rPr lang="en-US" sz="1800" b="0" strike="noStrike" spc="-1" dirty="0">
                <a:solidFill>
                  <a:srgbClr val="000000"/>
                </a:solidFill>
                <a:uFill>
                  <a:solidFill>
                    <a:srgbClr val="FFFFFF"/>
                  </a:solidFill>
                </a:uFill>
                <a:latin typeface="Arial"/>
              </a:rPr>
              <a:t>/vehicle/</a:t>
            </a:r>
            <a:r>
              <a:rPr lang="en-US" sz="1800" b="0" strike="noStrike" spc="-1" dirty="0" err="1">
                <a:solidFill>
                  <a:srgbClr val="000000"/>
                </a:solidFill>
                <a:uFill>
                  <a:solidFill>
                    <a:srgbClr val="FFFFFF"/>
                  </a:solidFill>
                </a:uFill>
                <a:latin typeface="Arial"/>
              </a:rPr>
              <a:t>steering_cmd</a:t>
            </a:r>
            <a:r>
              <a:rPr lang="en-US" sz="1800" b="0" strike="noStrike" spc="-1" dirty="0">
                <a:solidFill>
                  <a:srgbClr val="000000"/>
                </a:solidFill>
                <a:uFill>
                  <a:solidFill>
                    <a:srgbClr val="FFFFFF"/>
                  </a:solidFill>
                </a:uFill>
                <a:latin typeface="Arial"/>
              </a:rPr>
              <a:t> </a:t>
            </a:r>
            <a:r>
              <a:rPr lang="en-US" sz="1800" b="0" strike="noStrike" spc="-1" dirty="0" smtClean="0">
                <a:solidFill>
                  <a:srgbClr val="000000"/>
                </a:solidFill>
                <a:uFill>
                  <a:solidFill>
                    <a:srgbClr val="FFFFFF"/>
                  </a:solidFill>
                </a:uFill>
                <a:latin typeface="Arial"/>
              </a:rPr>
              <a:t>= /</a:t>
            </a:r>
            <a:r>
              <a:rPr lang="en-US" sz="1800" b="0" strike="noStrike" spc="-1" dirty="0">
                <a:solidFill>
                  <a:srgbClr val="000000"/>
                </a:solidFill>
                <a:uFill>
                  <a:solidFill>
                    <a:srgbClr val="FFFFFF"/>
                  </a:solidFill>
                </a:uFill>
                <a:latin typeface="Arial"/>
              </a:rPr>
              <a:t>actual/</a:t>
            </a:r>
            <a:r>
              <a:rPr lang="en-US" sz="1800" b="0" strike="noStrike" spc="-1" dirty="0" err="1">
                <a:solidFill>
                  <a:srgbClr val="000000"/>
                </a:solidFill>
                <a:uFill>
                  <a:solidFill>
                    <a:srgbClr val="FFFFFF"/>
                  </a:solidFill>
                </a:uFill>
                <a:latin typeface="Arial"/>
              </a:rPr>
              <a:t>steering_cmd</a:t>
            </a:r>
            <a:endParaRPr lang="en-US" sz="1800" b="0" strike="noStrike" spc="-1" dirty="0">
              <a:solidFill>
                <a:srgbClr val="00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/vehicle/</a:t>
            </a:r>
            <a:r>
              <a:rPr lang="en-US" sz="1800" b="0" strike="noStrike" spc="-1" dirty="0" err="1">
                <a:solidFill>
                  <a:srgbClr val="000000"/>
                </a:solidFill>
                <a:uFill>
                  <a:solidFill>
                    <a:srgbClr val="FFFFFF"/>
                  </a:solidFill>
                </a:uFill>
                <a:latin typeface="Arial"/>
              </a:rPr>
              <a:t>brake_cmd</a:t>
            </a:r>
            <a:r>
              <a:rPr lang="en-US" sz="1800" b="0" strike="noStrike" spc="-1" dirty="0">
                <a:solidFill>
                  <a:srgbClr val="000000"/>
                </a:solidFill>
                <a:uFill>
                  <a:solidFill>
                    <a:srgbClr val="FFFFFF"/>
                  </a:solidFill>
                </a:uFill>
                <a:latin typeface="Arial"/>
              </a:rPr>
              <a:t>     </a:t>
            </a:r>
            <a:r>
              <a:rPr lang="en-US" sz="1800" b="0" strike="noStrike" spc="-1" dirty="0" smtClean="0">
                <a:solidFill>
                  <a:srgbClr val="000000"/>
                </a:solidFill>
                <a:uFill>
                  <a:solidFill>
                    <a:srgbClr val="FFFFFF"/>
                  </a:solidFill>
                </a:uFill>
                <a:latin typeface="Arial"/>
              </a:rPr>
              <a:t>= /</a:t>
            </a:r>
            <a:r>
              <a:rPr lang="en-US" sz="1800" b="0" strike="noStrike" spc="-1" dirty="0">
                <a:solidFill>
                  <a:srgbClr val="000000"/>
                </a:solidFill>
                <a:uFill>
                  <a:solidFill>
                    <a:srgbClr val="FFFFFF"/>
                  </a:solidFill>
                </a:uFill>
                <a:latin typeface="Arial"/>
              </a:rPr>
              <a:t>actual/</a:t>
            </a:r>
            <a:r>
              <a:rPr lang="en-US" sz="1800" b="0" strike="noStrike" spc="-1" dirty="0" err="1">
                <a:solidFill>
                  <a:srgbClr val="000000"/>
                </a:solidFill>
                <a:uFill>
                  <a:solidFill>
                    <a:srgbClr val="FFFFFF"/>
                  </a:solidFill>
                </a:uFill>
                <a:latin typeface="Arial"/>
              </a:rPr>
              <a:t>brake_cmd</a:t>
            </a:r>
            <a:endParaRPr lang="en-US" sz="1800" b="0" strike="noStrike" spc="-1" dirty="0">
              <a:solidFill>
                <a:srgbClr val="000000"/>
              </a:solidFill>
              <a:uFill>
                <a:solidFill>
                  <a:srgbClr val="FFFFFF"/>
                </a:solidFill>
              </a:uFill>
              <a:latin typeface="Arial"/>
            </a:endParaRPr>
          </a:p>
          <a:p>
            <a:endParaRPr lang="en-US" sz="1800" b="0" strike="noStrike" spc="-1" dirty="0" smtClean="0">
              <a:solidFill>
                <a:srgbClr val="000000"/>
              </a:solidFill>
              <a:uFill>
                <a:solidFill>
                  <a:srgbClr val="FFFFFF"/>
                </a:solidFill>
              </a:uFill>
              <a:latin typeface="Arial"/>
            </a:endParaRPr>
          </a:p>
          <a:p>
            <a:r>
              <a:rPr lang="en-US" b="1" spc="-1" dirty="0" smtClean="0">
                <a:uFill>
                  <a:solidFill>
                    <a:srgbClr val="FFFFFF"/>
                  </a:solidFill>
                </a:uFill>
                <a:latin typeface="Arial"/>
              </a:rPr>
              <a:t>Parameters and their units</a:t>
            </a:r>
            <a:r>
              <a:rPr lang="en-US" spc="-1" dirty="0" smtClean="0">
                <a:uFill>
                  <a:solidFill>
                    <a:srgbClr val="FFFFFF"/>
                  </a:solidFill>
                </a:uFill>
                <a:latin typeface="Arial"/>
              </a:rPr>
              <a:t>:</a:t>
            </a:r>
            <a:endParaRPr lang="en-US" sz="1800" b="0" strike="noStrike" spc="-1" dirty="0">
              <a:uFill>
                <a:solidFill>
                  <a:srgbClr val="FFFFFF"/>
                </a:solidFill>
              </a:uFill>
              <a:latin typeface="Arial"/>
            </a:endParaRPr>
          </a:p>
          <a:p>
            <a:r>
              <a:rPr lang="en-US" sz="1800" b="0" strike="noStrike" spc="-1" dirty="0" smtClean="0">
                <a:solidFill>
                  <a:srgbClr val="000000"/>
                </a:solidFill>
                <a:uFill>
                  <a:solidFill>
                    <a:srgbClr val="FFFFFF"/>
                  </a:solidFill>
                </a:uFill>
                <a:latin typeface="Arial"/>
              </a:rPr>
              <a:t> </a:t>
            </a:r>
            <a:r>
              <a:rPr lang="en-US" sz="1800" b="0" strike="noStrike" spc="-1" dirty="0" err="1" smtClean="0">
                <a:solidFill>
                  <a:srgbClr val="000000"/>
                </a:solidFill>
                <a:uFill>
                  <a:solidFill>
                    <a:srgbClr val="FFFFFF"/>
                  </a:solidFill>
                </a:uFill>
                <a:latin typeface="Arial"/>
              </a:rPr>
              <a:t>param</a:t>
            </a:r>
            <a:r>
              <a:rPr lang="en-US" sz="1800" b="0" strike="noStrike" spc="-1" dirty="0" smtClean="0">
                <a:solidFill>
                  <a:srgbClr val="000000"/>
                </a:solidFill>
                <a:uFill>
                  <a:solidFill>
                    <a:srgbClr val="FFFFFF"/>
                  </a:solidFill>
                </a:uFill>
                <a:latin typeface="Arial"/>
              </a:rPr>
              <a:t> </a:t>
            </a:r>
            <a:r>
              <a:rPr lang="en-US" sz="1800" b="0" strike="noStrike" spc="-1" dirty="0">
                <a:solidFill>
                  <a:srgbClr val="000000"/>
                </a:solidFill>
                <a:uFill>
                  <a:solidFill>
                    <a:srgbClr val="FFFFFF"/>
                  </a:solidFill>
                </a:uFill>
                <a:latin typeface="Arial"/>
              </a:rPr>
              <a:t>name="</a:t>
            </a:r>
            <a:r>
              <a:rPr lang="en-US" sz="1800" b="0" strike="noStrike" spc="-1" dirty="0" err="1">
                <a:solidFill>
                  <a:srgbClr val="000000"/>
                </a:solidFill>
                <a:uFill>
                  <a:solidFill>
                    <a:srgbClr val="FFFFFF"/>
                  </a:solidFill>
                </a:uFill>
                <a:latin typeface="Arial"/>
              </a:rPr>
              <a:t>vehicle_mass</a:t>
            </a:r>
            <a:r>
              <a:rPr lang="en-US" sz="1800" b="0" strike="noStrike" spc="-1" dirty="0">
                <a:solidFill>
                  <a:srgbClr val="000000"/>
                </a:solidFill>
                <a:uFill>
                  <a:solidFill>
                    <a:srgbClr val="FFFFFF"/>
                  </a:solidFill>
                </a:uFill>
                <a:latin typeface="Arial"/>
              </a:rPr>
              <a:t>"      value="1736.35" </a:t>
            </a:r>
            <a:r>
              <a:rPr lang="en-US" sz="1800" b="0" strike="noStrike" spc="-1" dirty="0" smtClean="0">
                <a:solidFill>
                  <a:srgbClr val="000000"/>
                </a:solidFill>
                <a:uFill>
                  <a:solidFill>
                    <a:srgbClr val="FFFFFF"/>
                  </a:solidFill>
                </a:uFill>
                <a:latin typeface="Arial"/>
              </a:rPr>
              <a:t>  </a:t>
            </a:r>
            <a:r>
              <a:rPr lang="en-US" sz="1800" b="0" strike="noStrike" spc="-1" dirty="0" smtClean="0">
                <a:solidFill>
                  <a:srgbClr val="FF0000"/>
                </a:solidFill>
                <a:uFill>
                  <a:solidFill>
                    <a:srgbClr val="FFFFFF"/>
                  </a:solidFill>
                </a:uFill>
                <a:latin typeface="Arial"/>
              </a:rPr>
              <a:t>(kilograms)</a:t>
            </a:r>
            <a:endParaRPr lang="en-US" sz="1800" b="0" strike="noStrike" spc="-1" dirty="0">
              <a:solidFill>
                <a:srgbClr val="FF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param</a:t>
            </a:r>
            <a:r>
              <a:rPr lang="en-US" sz="1800" b="0" strike="noStrike" spc="-1" dirty="0">
                <a:solidFill>
                  <a:srgbClr val="000000"/>
                </a:solidFill>
                <a:uFill>
                  <a:solidFill>
                    <a:srgbClr val="FFFFFF"/>
                  </a:solidFill>
                </a:uFill>
                <a:latin typeface="Arial"/>
              </a:rPr>
              <a:t> name="</a:t>
            </a:r>
            <a:r>
              <a:rPr lang="en-US" sz="1800" b="0" strike="noStrike" spc="-1" dirty="0" err="1">
                <a:solidFill>
                  <a:srgbClr val="000000"/>
                </a:solidFill>
                <a:uFill>
                  <a:solidFill>
                    <a:srgbClr val="FFFFFF"/>
                  </a:solidFill>
                </a:uFill>
                <a:latin typeface="Arial"/>
              </a:rPr>
              <a:t>fuel_capacity</a:t>
            </a:r>
            <a:r>
              <a:rPr lang="en-US" sz="1800" b="0" strike="noStrike" spc="-1" dirty="0">
                <a:solidFill>
                  <a:srgbClr val="000000"/>
                </a:solidFill>
                <a:uFill>
                  <a:solidFill>
                    <a:srgbClr val="FFFFFF"/>
                  </a:solidFill>
                </a:uFill>
                <a:latin typeface="Arial"/>
              </a:rPr>
              <a:t>"       value="13.5" </a:t>
            </a:r>
            <a:r>
              <a:rPr lang="en-US" sz="1800" b="0" strike="noStrike" spc="-1" dirty="0" smtClean="0">
                <a:solidFill>
                  <a:srgbClr val="000000"/>
                </a:solidFill>
                <a:uFill>
                  <a:solidFill>
                    <a:srgbClr val="FFFFFF"/>
                  </a:solidFill>
                </a:uFill>
                <a:latin typeface="Arial"/>
              </a:rPr>
              <a:t>        </a:t>
            </a:r>
            <a:r>
              <a:rPr lang="en-US" sz="1800" b="0" strike="noStrike" spc="-1" dirty="0" smtClean="0">
                <a:solidFill>
                  <a:srgbClr val="FF0000"/>
                </a:solidFill>
                <a:uFill>
                  <a:solidFill>
                    <a:srgbClr val="FFFFFF"/>
                  </a:solidFill>
                </a:uFill>
                <a:latin typeface="Arial"/>
              </a:rPr>
              <a:t>(gallons)</a:t>
            </a:r>
            <a:endParaRPr lang="en-US" sz="1800" b="0" strike="noStrike" spc="-1" dirty="0">
              <a:solidFill>
                <a:srgbClr val="FF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param</a:t>
            </a:r>
            <a:r>
              <a:rPr lang="en-US" sz="1800" b="0" strike="noStrike" spc="-1" dirty="0">
                <a:solidFill>
                  <a:srgbClr val="000000"/>
                </a:solidFill>
                <a:uFill>
                  <a:solidFill>
                    <a:srgbClr val="FFFFFF"/>
                  </a:solidFill>
                </a:uFill>
                <a:latin typeface="Arial"/>
              </a:rPr>
              <a:t> name="</a:t>
            </a:r>
            <a:r>
              <a:rPr lang="en-US" sz="1800" b="0" strike="noStrike" spc="-1" dirty="0" err="1">
                <a:solidFill>
                  <a:srgbClr val="000000"/>
                </a:solidFill>
                <a:uFill>
                  <a:solidFill>
                    <a:srgbClr val="FFFFFF"/>
                  </a:solidFill>
                </a:uFill>
                <a:latin typeface="Arial"/>
              </a:rPr>
              <a:t>brake_deadband</a:t>
            </a:r>
            <a:r>
              <a:rPr lang="en-US" sz="1800" b="0" strike="noStrike" spc="-1" dirty="0">
                <a:solidFill>
                  <a:srgbClr val="000000"/>
                </a:solidFill>
                <a:uFill>
                  <a:solidFill>
                    <a:srgbClr val="FFFFFF"/>
                  </a:solidFill>
                </a:uFill>
                <a:latin typeface="Arial"/>
              </a:rPr>
              <a:t>" value="0.1" </a:t>
            </a:r>
            <a:r>
              <a:rPr lang="en-US" sz="1800" b="0" strike="noStrike" spc="-1" dirty="0" smtClean="0">
                <a:solidFill>
                  <a:srgbClr val="000000"/>
                </a:solidFill>
                <a:uFill>
                  <a:solidFill>
                    <a:srgbClr val="FFFFFF"/>
                  </a:solidFill>
                </a:uFill>
                <a:latin typeface="Arial"/>
              </a:rPr>
              <a:t>          </a:t>
            </a:r>
            <a:r>
              <a:rPr lang="en-US" sz="1800" b="0" strike="noStrike" spc="-1" dirty="0" smtClean="0">
                <a:solidFill>
                  <a:srgbClr val="FF0000"/>
                </a:solidFill>
                <a:uFill>
                  <a:solidFill>
                    <a:srgbClr val="FFFFFF"/>
                  </a:solidFill>
                </a:uFill>
                <a:latin typeface="Arial"/>
              </a:rPr>
              <a:t>(?)</a:t>
            </a:r>
            <a:endParaRPr lang="en-US" sz="1800" b="0" strike="noStrike" spc="-1" dirty="0">
              <a:solidFill>
                <a:srgbClr val="FF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param</a:t>
            </a:r>
            <a:r>
              <a:rPr lang="en-US" sz="1800" b="0" strike="noStrike" spc="-1" dirty="0">
                <a:solidFill>
                  <a:srgbClr val="000000"/>
                </a:solidFill>
                <a:uFill>
                  <a:solidFill>
                    <a:srgbClr val="FFFFFF"/>
                  </a:solidFill>
                </a:uFill>
                <a:latin typeface="Arial"/>
              </a:rPr>
              <a:t> name="</a:t>
            </a:r>
            <a:r>
              <a:rPr lang="en-US" sz="1800" b="0" strike="noStrike" spc="-1" dirty="0" err="1">
                <a:solidFill>
                  <a:srgbClr val="000000"/>
                </a:solidFill>
                <a:uFill>
                  <a:solidFill>
                    <a:srgbClr val="FFFFFF"/>
                  </a:solidFill>
                </a:uFill>
                <a:latin typeface="Arial"/>
              </a:rPr>
              <a:t>decel_limit</a:t>
            </a:r>
            <a:r>
              <a:rPr lang="en-US" sz="1800" b="0" strike="noStrike" spc="-1" dirty="0">
                <a:solidFill>
                  <a:srgbClr val="000000"/>
                </a:solidFill>
                <a:uFill>
                  <a:solidFill>
                    <a:srgbClr val="FFFFFF"/>
                  </a:solidFill>
                </a:uFill>
                <a:latin typeface="Arial"/>
              </a:rPr>
              <a:t>"           value="-5.0" </a:t>
            </a:r>
            <a:r>
              <a:rPr lang="en-US" sz="1800" b="0" strike="noStrike" spc="-1" dirty="0" smtClean="0">
                <a:solidFill>
                  <a:srgbClr val="000000"/>
                </a:solidFill>
                <a:uFill>
                  <a:solidFill>
                    <a:srgbClr val="FFFFFF"/>
                  </a:solidFill>
                </a:uFill>
                <a:latin typeface="Arial"/>
              </a:rPr>
              <a:t>         </a:t>
            </a:r>
            <a:r>
              <a:rPr lang="en-US" spc="-1" dirty="0" smtClean="0">
                <a:solidFill>
                  <a:srgbClr val="FF0000"/>
                </a:solidFill>
                <a:uFill>
                  <a:solidFill>
                    <a:srgbClr val="FFFFFF"/>
                  </a:solidFill>
                </a:uFill>
              </a:rPr>
              <a:t>(meters/sec/sec)</a:t>
            </a:r>
            <a:endParaRPr lang="en-US" sz="1800" b="0" strike="noStrike" spc="-1" dirty="0">
              <a:solidFill>
                <a:srgbClr val="00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param</a:t>
            </a:r>
            <a:r>
              <a:rPr lang="en-US" sz="1800" b="0" strike="noStrike" spc="-1" dirty="0">
                <a:solidFill>
                  <a:srgbClr val="000000"/>
                </a:solidFill>
                <a:uFill>
                  <a:solidFill>
                    <a:srgbClr val="FFFFFF"/>
                  </a:solidFill>
                </a:uFill>
                <a:latin typeface="Arial"/>
              </a:rPr>
              <a:t> name="</a:t>
            </a:r>
            <a:r>
              <a:rPr lang="en-US" sz="1800" b="0" strike="noStrike" spc="-1" dirty="0" err="1">
                <a:solidFill>
                  <a:srgbClr val="000000"/>
                </a:solidFill>
                <a:uFill>
                  <a:solidFill>
                    <a:srgbClr val="FFFFFF"/>
                  </a:solidFill>
                </a:uFill>
                <a:latin typeface="Arial"/>
              </a:rPr>
              <a:t>accel_limit</a:t>
            </a:r>
            <a:r>
              <a:rPr lang="en-US" sz="1800" b="0" strike="noStrike" spc="-1" dirty="0">
                <a:solidFill>
                  <a:srgbClr val="000000"/>
                </a:solidFill>
                <a:uFill>
                  <a:solidFill>
                    <a:srgbClr val="FFFFFF"/>
                  </a:solidFill>
                </a:uFill>
                <a:latin typeface="Arial"/>
              </a:rPr>
              <a:t>"           value="1.0" </a:t>
            </a:r>
            <a:r>
              <a:rPr lang="en-US" sz="1800" b="0" strike="noStrike" spc="-1" dirty="0" smtClean="0">
                <a:solidFill>
                  <a:srgbClr val="000000"/>
                </a:solidFill>
                <a:uFill>
                  <a:solidFill>
                    <a:srgbClr val="FFFFFF"/>
                  </a:solidFill>
                </a:uFill>
                <a:latin typeface="Arial"/>
              </a:rPr>
              <a:t>           </a:t>
            </a:r>
            <a:r>
              <a:rPr lang="en-US" spc="-1" dirty="0" smtClean="0">
                <a:solidFill>
                  <a:srgbClr val="FF0000"/>
                </a:solidFill>
                <a:uFill>
                  <a:solidFill>
                    <a:srgbClr val="FFFFFF"/>
                  </a:solidFill>
                </a:uFill>
              </a:rPr>
              <a:t>(</a:t>
            </a:r>
            <a:r>
              <a:rPr lang="en-US" spc="-1" dirty="0">
                <a:solidFill>
                  <a:srgbClr val="FF0000"/>
                </a:solidFill>
                <a:uFill>
                  <a:solidFill>
                    <a:srgbClr val="FFFFFF"/>
                  </a:solidFill>
                </a:uFill>
              </a:rPr>
              <a:t>meters/sec/sec</a:t>
            </a:r>
            <a:r>
              <a:rPr lang="en-US" spc="-1" dirty="0" smtClean="0">
                <a:solidFill>
                  <a:srgbClr val="FF0000"/>
                </a:solidFill>
                <a:uFill>
                  <a:solidFill>
                    <a:srgbClr val="FFFFFF"/>
                  </a:solidFill>
                </a:uFill>
              </a:rPr>
              <a:t>)</a:t>
            </a:r>
            <a:endParaRPr lang="en-US" sz="1800" b="0" strike="noStrike" spc="-1" dirty="0">
              <a:solidFill>
                <a:srgbClr val="00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param</a:t>
            </a:r>
            <a:r>
              <a:rPr lang="en-US" sz="1800" b="0" strike="noStrike" spc="-1" dirty="0">
                <a:solidFill>
                  <a:srgbClr val="000000"/>
                </a:solidFill>
                <a:uFill>
                  <a:solidFill>
                    <a:srgbClr val="FFFFFF"/>
                  </a:solidFill>
                </a:uFill>
                <a:latin typeface="Arial"/>
              </a:rPr>
              <a:t> name="</a:t>
            </a:r>
            <a:r>
              <a:rPr lang="en-US" sz="1800" b="0" strike="noStrike" spc="-1" dirty="0" err="1">
                <a:solidFill>
                  <a:srgbClr val="000000"/>
                </a:solidFill>
                <a:uFill>
                  <a:solidFill>
                    <a:srgbClr val="FFFFFF"/>
                  </a:solidFill>
                </a:uFill>
                <a:latin typeface="Arial"/>
              </a:rPr>
              <a:t>wheel_radius</a:t>
            </a:r>
            <a:r>
              <a:rPr lang="en-US" sz="1800" b="0" strike="noStrike" spc="-1" dirty="0">
                <a:solidFill>
                  <a:srgbClr val="000000"/>
                </a:solidFill>
                <a:uFill>
                  <a:solidFill>
                    <a:srgbClr val="FFFFFF"/>
                  </a:solidFill>
                </a:uFill>
                <a:latin typeface="Arial"/>
              </a:rPr>
              <a:t>"       value="0.2413" </a:t>
            </a:r>
            <a:r>
              <a:rPr lang="en-US" sz="1800" b="0" strike="noStrike" spc="-1" dirty="0" smtClean="0">
                <a:solidFill>
                  <a:srgbClr val="000000"/>
                </a:solidFill>
                <a:uFill>
                  <a:solidFill>
                    <a:srgbClr val="FFFFFF"/>
                  </a:solidFill>
                </a:uFill>
                <a:latin typeface="Arial"/>
              </a:rPr>
              <a:t>     </a:t>
            </a:r>
            <a:r>
              <a:rPr lang="en-US" spc="-1" dirty="0" smtClean="0">
                <a:solidFill>
                  <a:srgbClr val="FF0000"/>
                </a:solidFill>
                <a:uFill>
                  <a:solidFill>
                    <a:srgbClr val="FFFFFF"/>
                  </a:solidFill>
                </a:uFill>
              </a:rPr>
              <a:t>(meters)</a:t>
            </a:r>
            <a:endParaRPr lang="en-US" sz="1800" b="0" strike="noStrike" spc="-1" dirty="0">
              <a:solidFill>
                <a:srgbClr val="00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param</a:t>
            </a:r>
            <a:r>
              <a:rPr lang="en-US" sz="1800" b="0" strike="noStrike" spc="-1" dirty="0">
                <a:solidFill>
                  <a:srgbClr val="000000"/>
                </a:solidFill>
                <a:uFill>
                  <a:solidFill>
                    <a:srgbClr val="FFFFFF"/>
                  </a:solidFill>
                </a:uFill>
                <a:latin typeface="Arial"/>
              </a:rPr>
              <a:t> name="</a:t>
            </a:r>
            <a:r>
              <a:rPr lang="en-US" sz="1800" b="0" strike="noStrike" spc="-1" dirty="0" err="1">
                <a:solidFill>
                  <a:srgbClr val="000000"/>
                </a:solidFill>
                <a:uFill>
                  <a:solidFill>
                    <a:srgbClr val="FFFFFF"/>
                  </a:solidFill>
                </a:uFill>
                <a:latin typeface="Arial"/>
              </a:rPr>
              <a:t>wheel_base</a:t>
            </a:r>
            <a:r>
              <a:rPr lang="en-US" sz="1800" b="0" strike="noStrike" spc="-1" dirty="0">
                <a:solidFill>
                  <a:srgbClr val="000000"/>
                </a:solidFill>
                <a:uFill>
                  <a:solidFill>
                    <a:srgbClr val="FFFFFF"/>
                  </a:solidFill>
                </a:uFill>
                <a:latin typeface="Arial"/>
              </a:rPr>
              <a:t>"         value="2.8498" </a:t>
            </a:r>
            <a:r>
              <a:rPr lang="en-US" sz="1800" b="0" strike="noStrike" spc="-1" dirty="0" smtClean="0">
                <a:solidFill>
                  <a:srgbClr val="000000"/>
                </a:solidFill>
                <a:uFill>
                  <a:solidFill>
                    <a:srgbClr val="FFFFFF"/>
                  </a:solidFill>
                </a:uFill>
                <a:latin typeface="Arial"/>
              </a:rPr>
              <a:t>     </a:t>
            </a:r>
            <a:r>
              <a:rPr lang="en-US" spc="-1" dirty="0" smtClean="0">
                <a:solidFill>
                  <a:srgbClr val="FF0000"/>
                </a:solidFill>
                <a:uFill>
                  <a:solidFill>
                    <a:srgbClr val="FFFFFF"/>
                  </a:solidFill>
                </a:uFill>
              </a:rPr>
              <a:t>(meters)</a:t>
            </a:r>
            <a:endParaRPr lang="en-US" sz="1800" b="0" strike="noStrike" spc="-1" dirty="0">
              <a:solidFill>
                <a:srgbClr val="00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param</a:t>
            </a:r>
            <a:r>
              <a:rPr lang="en-US" sz="1800" b="0" strike="noStrike" spc="-1" dirty="0">
                <a:solidFill>
                  <a:srgbClr val="000000"/>
                </a:solidFill>
                <a:uFill>
                  <a:solidFill>
                    <a:srgbClr val="FFFFFF"/>
                  </a:solidFill>
                </a:uFill>
                <a:latin typeface="Arial"/>
              </a:rPr>
              <a:t> name="</a:t>
            </a:r>
            <a:r>
              <a:rPr lang="en-US" sz="1800" b="0" strike="noStrike" spc="-1" dirty="0" err="1">
                <a:solidFill>
                  <a:srgbClr val="000000"/>
                </a:solidFill>
                <a:uFill>
                  <a:solidFill>
                    <a:srgbClr val="FFFFFF"/>
                  </a:solidFill>
                </a:uFill>
                <a:latin typeface="Arial"/>
              </a:rPr>
              <a:t>steer_ratio</a:t>
            </a:r>
            <a:r>
              <a:rPr lang="en-US" sz="1800" b="0" strike="noStrike" spc="-1" dirty="0">
                <a:solidFill>
                  <a:srgbClr val="000000"/>
                </a:solidFill>
                <a:uFill>
                  <a:solidFill>
                    <a:srgbClr val="FFFFFF"/>
                  </a:solidFill>
                </a:uFill>
                <a:latin typeface="Arial"/>
              </a:rPr>
              <a:t>"           value="14.8" </a:t>
            </a:r>
            <a:r>
              <a:rPr lang="en-US" sz="1800" b="0" strike="noStrike" spc="-1" dirty="0" smtClean="0">
                <a:solidFill>
                  <a:srgbClr val="000000"/>
                </a:solidFill>
                <a:uFill>
                  <a:solidFill>
                    <a:srgbClr val="FFFFFF"/>
                  </a:solidFill>
                </a:uFill>
                <a:latin typeface="Arial"/>
              </a:rPr>
              <a:t>         </a:t>
            </a:r>
            <a:r>
              <a:rPr lang="en-US" spc="-1" dirty="0" smtClean="0">
                <a:solidFill>
                  <a:srgbClr val="FF0000"/>
                </a:solidFill>
                <a:uFill>
                  <a:solidFill>
                    <a:srgbClr val="FFFFFF"/>
                  </a:solidFill>
                </a:uFill>
              </a:rPr>
              <a:t>(</a:t>
            </a:r>
            <a:r>
              <a:rPr lang="en-US" spc="-1" dirty="0" err="1" smtClean="0">
                <a:solidFill>
                  <a:srgbClr val="FF0000"/>
                </a:solidFill>
                <a:uFill>
                  <a:solidFill>
                    <a:srgbClr val="FFFFFF"/>
                  </a:solidFill>
                </a:uFill>
              </a:rPr>
              <a:t>unitless</a:t>
            </a:r>
            <a:r>
              <a:rPr lang="en-US" spc="-1" dirty="0" smtClean="0">
                <a:solidFill>
                  <a:srgbClr val="FF0000"/>
                </a:solidFill>
                <a:uFill>
                  <a:solidFill>
                    <a:srgbClr val="FFFFFF"/>
                  </a:solidFill>
                </a:uFill>
              </a:rPr>
              <a:t>)</a:t>
            </a:r>
            <a:endParaRPr lang="en-US" sz="1800" b="0" strike="noStrike" spc="-1" dirty="0">
              <a:solidFill>
                <a:srgbClr val="00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param</a:t>
            </a:r>
            <a:r>
              <a:rPr lang="en-US" sz="1800" b="0" strike="noStrike" spc="-1" dirty="0">
                <a:solidFill>
                  <a:srgbClr val="000000"/>
                </a:solidFill>
                <a:uFill>
                  <a:solidFill>
                    <a:srgbClr val="FFFFFF"/>
                  </a:solidFill>
                </a:uFill>
                <a:latin typeface="Arial"/>
              </a:rPr>
              <a:t> name="</a:t>
            </a:r>
            <a:r>
              <a:rPr lang="en-US" sz="1800" b="0" strike="noStrike" spc="-1" dirty="0" err="1">
                <a:solidFill>
                  <a:srgbClr val="000000"/>
                </a:solidFill>
                <a:uFill>
                  <a:solidFill>
                    <a:srgbClr val="FFFFFF"/>
                  </a:solidFill>
                </a:uFill>
                <a:latin typeface="Arial"/>
              </a:rPr>
              <a:t>max_lat_accel</a:t>
            </a:r>
            <a:r>
              <a:rPr lang="en-US" sz="1800" b="0" strike="noStrike" spc="-1" dirty="0">
                <a:solidFill>
                  <a:srgbClr val="000000"/>
                </a:solidFill>
                <a:uFill>
                  <a:solidFill>
                    <a:srgbClr val="FFFFFF"/>
                  </a:solidFill>
                </a:uFill>
                <a:latin typeface="Arial"/>
              </a:rPr>
              <a:t>"     value="3.0" </a:t>
            </a:r>
            <a:r>
              <a:rPr lang="en-US" sz="1800" b="0" strike="noStrike" spc="-1" dirty="0" smtClean="0">
                <a:solidFill>
                  <a:srgbClr val="000000"/>
                </a:solidFill>
                <a:uFill>
                  <a:solidFill>
                    <a:srgbClr val="FFFFFF"/>
                  </a:solidFill>
                </a:uFill>
                <a:latin typeface="Arial"/>
              </a:rPr>
              <a:t>           </a:t>
            </a:r>
            <a:r>
              <a:rPr lang="en-US" spc="-1" dirty="0" smtClean="0">
                <a:solidFill>
                  <a:srgbClr val="FF0000"/>
                </a:solidFill>
                <a:uFill>
                  <a:solidFill>
                    <a:srgbClr val="FFFFFF"/>
                  </a:solidFill>
                </a:uFill>
              </a:rPr>
              <a:t>(</a:t>
            </a:r>
            <a:r>
              <a:rPr lang="en-US" spc="-1" dirty="0">
                <a:solidFill>
                  <a:srgbClr val="FF0000"/>
                </a:solidFill>
                <a:uFill>
                  <a:solidFill>
                    <a:srgbClr val="FFFFFF"/>
                  </a:solidFill>
                </a:uFill>
              </a:rPr>
              <a:t>meters/sec/sec</a:t>
            </a:r>
            <a:r>
              <a:rPr lang="en-US" spc="-1" dirty="0" smtClean="0">
                <a:solidFill>
                  <a:srgbClr val="FF0000"/>
                </a:solidFill>
                <a:uFill>
                  <a:solidFill>
                    <a:srgbClr val="FFFFFF"/>
                  </a:solidFill>
                </a:uFill>
              </a:rPr>
              <a:t>)</a:t>
            </a:r>
            <a:endParaRPr lang="en-US" sz="1800" b="0" strike="noStrike" spc="-1" dirty="0">
              <a:solidFill>
                <a:srgbClr val="00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param</a:t>
            </a:r>
            <a:r>
              <a:rPr lang="en-US" sz="1800" b="0" strike="noStrike" spc="-1" dirty="0">
                <a:solidFill>
                  <a:srgbClr val="000000"/>
                </a:solidFill>
                <a:uFill>
                  <a:solidFill>
                    <a:srgbClr val="FFFFFF"/>
                  </a:solidFill>
                </a:uFill>
                <a:latin typeface="Arial"/>
              </a:rPr>
              <a:t> name="</a:t>
            </a:r>
            <a:r>
              <a:rPr lang="en-US" sz="1800" b="0" strike="noStrike" spc="-1" dirty="0" err="1">
                <a:solidFill>
                  <a:srgbClr val="000000"/>
                </a:solidFill>
                <a:uFill>
                  <a:solidFill>
                    <a:srgbClr val="FFFFFF"/>
                  </a:solidFill>
                </a:uFill>
                <a:latin typeface="Arial"/>
              </a:rPr>
              <a:t>max_steer_angle</a:t>
            </a:r>
            <a:r>
              <a:rPr lang="en-US" sz="1800" b="0" strike="noStrike" spc="-1" dirty="0">
                <a:solidFill>
                  <a:srgbClr val="000000"/>
                </a:solidFill>
                <a:uFill>
                  <a:solidFill>
                    <a:srgbClr val="FFFFFF"/>
                  </a:solidFill>
                </a:uFill>
                <a:latin typeface="Arial"/>
              </a:rPr>
              <a:t>" value="8.0" </a:t>
            </a:r>
            <a:r>
              <a:rPr lang="en-US" sz="1800" b="0" strike="noStrike" spc="-1" dirty="0" smtClean="0">
                <a:solidFill>
                  <a:srgbClr val="000000"/>
                </a:solidFill>
                <a:uFill>
                  <a:solidFill>
                    <a:srgbClr val="FFFFFF"/>
                  </a:solidFill>
                </a:uFill>
                <a:latin typeface="Arial"/>
              </a:rPr>
              <a:t>           </a:t>
            </a:r>
            <a:r>
              <a:rPr lang="en-US" spc="-1" dirty="0" smtClean="0">
                <a:solidFill>
                  <a:srgbClr val="FF0000"/>
                </a:solidFill>
                <a:uFill>
                  <a:solidFill>
                    <a:srgbClr val="FFFFFF"/>
                  </a:solidFill>
                </a:uFill>
              </a:rPr>
              <a:t>(rad)</a:t>
            </a:r>
            <a:endParaRPr lang="en-US" sz="1800" b="0" strike="noStrike" spc="-1" dirty="0">
              <a:solidFill>
                <a:srgbClr val="00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p>
          <a:p>
            <a:endParaRPr lang="en-US" sz="1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CustomShape 1"/>
          <p:cNvSpPr/>
          <p:nvPr/>
        </p:nvSpPr>
        <p:spPr>
          <a:xfrm>
            <a:off x="504000" y="301320"/>
            <a:ext cx="9071280" cy="1261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uFill>
                  <a:solidFill>
                    <a:srgbClr val="FFFFFF"/>
                  </a:solidFill>
                </a:uFill>
                <a:latin typeface="Arial"/>
              </a:rPr>
              <a:t>twist_controller: dbw_node.py</a:t>
            </a:r>
            <a:endParaRPr lang="en-US" sz="1800" b="0" strike="noStrike" spc="-1">
              <a:solidFill>
                <a:srgbClr val="000000"/>
              </a:solidFill>
              <a:uFill>
                <a:solidFill>
                  <a:srgbClr val="FFFFFF"/>
                </a:solidFill>
              </a:uFill>
              <a:latin typeface="Arial"/>
            </a:endParaRPr>
          </a:p>
        </p:txBody>
      </p:sp>
      <p:sp>
        <p:nvSpPr>
          <p:cNvPr id="49" name="CustomShape 2"/>
          <p:cNvSpPr/>
          <p:nvPr/>
        </p:nvSpPr>
        <p:spPr>
          <a:xfrm>
            <a:off x="1373760" y="1410840"/>
            <a:ext cx="7404120" cy="1113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1800" b="0" u="sng" strike="noStrike" spc="-1" dirty="0" smtClean="0">
                <a:solidFill>
                  <a:srgbClr val="000000"/>
                </a:solidFill>
                <a:uFill>
                  <a:solidFill>
                    <a:srgbClr val="FFFFFF"/>
                  </a:solidFill>
                </a:uFill>
                <a:latin typeface="Arial"/>
              </a:rPr>
              <a:t>This node calls the </a:t>
            </a:r>
            <a:r>
              <a:rPr lang="en-US" sz="1800" b="0" u="sng" strike="noStrike" spc="-1" dirty="0" smtClean="0">
                <a:solidFill>
                  <a:srgbClr val="000000"/>
                </a:solidFill>
                <a:uFill>
                  <a:solidFill>
                    <a:srgbClr val="FFFFFF"/>
                  </a:solidFill>
                </a:uFill>
                <a:latin typeface="Arial"/>
              </a:rPr>
              <a:t>controller object in twistcontroller.py that has the controllers for throttle, steering and brakes, </a:t>
            </a:r>
            <a:r>
              <a:rPr lang="en-US" sz="1800" b="0" u="sng" strike="noStrike" spc="-1" dirty="0" smtClean="0">
                <a:solidFill>
                  <a:srgbClr val="000000"/>
                </a:solidFill>
                <a:uFill>
                  <a:solidFill>
                    <a:srgbClr val="FFFFFF"/>
                  </a:solidFill>
                </a:uFill>
                <a:latin typeface="Arial"/>
              </a:rPr>
              <a:t>it publishes </a:t>
            </a:r>
            <a:r>
              <a:rPr lang="en-US" sz="1800" b="0" u="sng" strike="noStrike" spc="-1" dirty="0" smtClean="0">
                <a:solidFill>
                  <a:srgbClr val="000000"/>
                </a:solidFill>
                <a:uFill>
                  <a:solidFill>
                    <a:srgbClr val="FFFFFF"/>
                  </a:solidFill>
                </a:uFill>
                <a:latin typeface="Arial"/>
              </a:rPr>
              <a:t>the final </a:t>
            </a:r>
            <a:r>
              <a:rPr lang="en-US" sz="1800" b="0" u="sng" strike="noStrike" spc="-1" dirty="0" smtClean="0">
                <a:solidFill>
                  <a:srgbClr val="000000"/>
                </a:solidFill>
                <a:uFill>
                  <a:solidFill>
                    <a:srgbClr val="FFFFFF"/>
                  </a:solidFill>
                </a:uFill>
                <a:latin typeface="Arial"/>
              </a:rPr>
              <a:t>commands to the car/simulator.</a:t>
            </a:r>
          </a:p>
          <a:p>
            <a:endParaRPr lang="en-US" u="sng" spc="-1" dirty="0">
              <a:solidFill>
                <a:srgbClr val="000000"/>
              </a:solidFill>
              <a:uFill>
                <a:solidFill>
                  <a:srgbClr val="FFFFFF"/>
                </a:solidFill>
              </a:uFill>
              <a:latin typeface="Arial"/>
            </a:endParaRPr>
          </a:p>
          <a:p>
            <a:r>
              <a:rPr lang="en-US" u="sng" spc="-1" dirty="0" smtClean="0">
                <a:solidFill>
                  <a:srgbClr val="000000"/>
                </a:solidFill>
                <a:uFill>
                  <a:solidFill>
                    <a:srgbClr val="FFFFFF"/>
                  </a:solidFill>
                </a:uFill>
                <a:latin typeface="Arial"/>
              </a:rPr>
              <a:t>Car model parameters are provided for use in the control design</a:t>
            </a:r>
            <a:r>
              <a:rPr lang="en-US" u="sng" spc="-1" dirty="0" smtClean="0">
                <a:solidFill>
                  <a:srgbClr val="000000"/>
                </a:solidFill>
                <a:uFill>
                  <a:solidFill>
                    <a:srgbClr val="FFFFFF"/>
                  </a:solidFill>
                </a:uFill>
                <a:latin typeface="Arial"/>
              </a:rPr>
              <a:t>.</a:t>
            </a:r>
          </a:p>
          <a:p>
            <a:endParaRPr lang="en-US" sz="1800" b="0" u="sng" strike="noStrike" spc="-1" dirty="0">
              <a:solidFill>
                <a:srgbClr val="000000"/>
              </a:solidFill>
              <a:uFill>
                <a:solidFill>
                  <a:srgbClr val="FFFFFF"/>
                </a:solidFill>
              </a:uFill>
              <a:latin typeface="Arial"/>
            </a:endParaRPr>
          </a:p>
          <a:p>
            <a:r>
              <a:rPr lang="en-US" u="sng" spc="-1" dirty="0" smtClean="0">
                <a:solidFill>
                  <a:srgbClr val="000000"/>
                </a:solidFill>
                <a:uFill>
                  <a:solidFill>
                    <a:srgbClr val="FFFFFF"/>
                  </a:solidFill>
                </a:uFill>
                <a:latin typeface="Arial"/>
              </a:rPr>
              <a:t>We read in the final waypoints from the waypoint updater to get the desired linear velocity and subtract current velocity to feed the throttle PID controller.</a:t>
            </a:r>
          </a:p>
          <a:p>
            <a:endParaRPr lang="en-US" sz="1800" b="0" u="sng" strike="noStrike" spc="-1" dirty="0">
              <a:solidFill>
                <a:srgbClr val="000000"/>
              </a:solidFill>
              <a:uFill>
                <a:solidFill>
                  <a:srgbClr val="FFFFFF"/>
                </a:solidFill>
              </a:uFill>
              <a:latin typeface="Arial"/>
            </a:endParaRPr>
          </a:p>
          <a:p>
            <a:r>
              <a:rPr lang="en-US" u="sng" spc="-1" dirty="0" smtClean="0">
                <a:solidFill>
                  <a:srgbClr val="000000"/>
                </a:solidFill>
                <a:uFill>
                  <a:solidFill>
                    <a:srgbClr val="FFFFFF"/>
                  </a:solidFill>
                </a:uFill>
                <a:latin typeface="Arial"/>
              </a:rPr>
              <a:t>Waypoint follower (</a:t>
            </a:r>
            <a:r>
              <a:rPr lang="en-US" u="sng" spc="-1" dirty="0" err="1" smtClean="0">
                <a:solidFill>
                  <a:srgbClr val="000000"/>
                </a:solidFill>
                <a:uFill>
                  <a:solidFill>
                    <a:srgbClr val="FFFFFF"/>
                  </a:solidFill>
                </a:uFill>
                <a:latin typeface="Arial"/>
              </a:rPr>
              <a:t>PurePursuit</a:t>
            </a:r>
            <a:r>
              <a:rPr lang="en-US" u="sng" spc="-1" dirty="0" smtClean="0">
                <a:solidFill>
                  <a:srgbClr val="000000"/>
                </a:solidFill>
                <a:uFill>
                  <a:solidFill>
                    <a:srgbClr val="FFFFFF"/>
                  </a:solidFill>
                </a:uFill>
                <a:latin typeface="Arial"/>
              </a:rPr>
              <a:t>) provides the desired angular velocity that should be used in the yaw predictive controller. </a:t>
            </a:r>
            <a:r>
              <a:rPr lang="en-US" u="sng" spc="-1" dirty="0" smtClean="0">
                <a:solidFill>
                  <a:srgbClr val="FF0000"/>
                </a:solidFill>
                <a:uFill>
                  <a:solidFill>
                    <a:srgbClr val="FFFFFF"/>
                  </a:solidFill>
                </a:uFill>
                <a:latin typeface="Arial"/>
              </a:rPr>
              <a:t>Still need to figure ou</a:t>
            </a:r>
            <a:r>
              <a:rPr lang="en-US" u="sng" spc="-1" dirty="0" smtClean="0">
                <a:solidFill>
                  <a:srgbClr val="FF0000"/>
                </a:solidFill>
                <a:uFill>
                  <a:solidFill>
                    <a:srgbClr val="FFFFFF"/>
                  </a:solidFill>
                </a:uFill>
                <a:latin typeface="Arial"/>
              </a:rPr>
              <a:t>t how this works.</a:t>
            </a:r>
          </a:p>
          <a:p>
            <a:endParaRPr lang="en-US" u="sng" spc="-1" dirty="0">
              <a:solidFill>
                <a:srgbClr val="000000"/>
              </a:solidFill>
              <a:uFill>
                <a:solidFill>
                  <a:srgbClr val="FFFFFF"/>
                </a:solidFill>
              </a:uFill>
              <a:latin typeface="Arial"/>
            </a:endParaRPr>
          </a:p>
          <a:p>
            <a:r>
              <a:rPr lang="en-US" u="sng" spc="-1" dirty="0" smtClean="0">
                <a:solidFill>
                  <a:srgbClr val="000000"/>
                </a:solidFill>
                <a:uFill>
                  <a:solidFill>
                    <a:srgbClr val="FFFFFF"/>
                  </a:solidFill>
                </a:uFill>
                <a:latin typeface="Arial"/>
              </a:rPr>
              <a:t>We compute CTE in this file similar to the MPC project last Term to feed the PID controller on steering.</a:t>
            </a:r>
          </a:p>
          <a:p>
            <a:endParaRPr lang="en-US" u="sng" spc="-1" dirty="0">
              <a:solidFill>
                <a:srgbClr val="000000"/>
              </a:solidFill>
              <a:uFill>
                <a:solidFill>
                  <a:srgbClr val="FFFFFF"/>
                </a:solidFill>
              </a:uFill>
              <a:latin typeface="Arial"/>
            </a:endParaRPr>
          </a:p>
          <a:p>
            <a:r>
              <a:rPr lang="en-US" u="sng" spc="-1" dirty="0" smtClean="0">
                <a:solidFill>
                  <a:srgbClr val="FF0000"/>
                </a:solidFill>
                <a:uFill>
                  <a:solidFill>
                    <a:srgbClr val="FFFFFF"/>
                  </a:solidFill>
                </a:uFill>
                <a:latin typeface="Arial"/>
              </a:rPr>
              <a:t>Still need to figure out how to use brakes.</a:t>
            </a:r>
          </a:p>
          <a:p>
            <a:endParaRPr lang="en-US" sz="1800" b="0" u="sng" strike="noStrike" spc="-1" dirty="0" smtClean="0">
              <a:solidFill>
                <a:srgbClr val="000000"/>
              </a:solidFill>
              <a:uFill>
                <a:solidFill>
                  <a:srgbClr val="FFFFFF"/>
                </a:solidFill>
              </a:uFill>
              <a:latin typeface="Arial"/>
            </a:endParaRPr>
          </a:p>
          <a:p>
            <a:r>
              <a:rPr lang="en-US" u="sng" spc="-1" dirty="0" smtClean="0">
                <a:solidFill>
                  <a:srgbClr val="FF0000"/>
                </a:solidFill>
                <a:uFill>
                  <a:solidFill>
                    <a:srgbClr val="FFFFFF"/>
                  </a:solidFill>
                </a:uFill>
              </a:rPr>
              <a:t>PID loops and low pass filters need to be tuned.</a:t>
            </a:r>
            <a:endParaRPr lang="en-US" sz="1800" b="0" u="sng" strike="noStrike" spc="-1" dirty="0">
              <a:solidFill>
                <a:srgbClr val="000000"/>
              </a:solidFill>
              <a:uFill>
                <a:solidFill>
                  <a:srgbClr val="FFFFFF"/>
                </a:solidFill>
              </a:uFill>
              <a:latin typeface="Arial"/>
            </a:endParaRPr>
          </a:p>
          <a:p>
            <a:endParaRPr lang="en-US" sz="1800" b="0" strike="noStrike" spc="-1" dirty="0">
              <a:solidFill>
                <a:srgbClr val="00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p>
          <a:p>
            <a:r>
              <a:rPr lang="en-US" sz="1800" b="0" strike="noStrike" spc="-1" dirty="0">
                <a:solidFill>
                  <a:srgbClr val="000000"/>
                </a:solidFill>
                <a:uFill>
                  <a:solidFill>
                    <a:srgbClr val="FFFFFF"/>
                  </a:solidFill>
                </a:uFill>
                <a:latin typeface="Arial"/>
              </a:rPr>
              <a:t> </a:t>
            </a:r>
          </a:p>
          <a:p>
            <a:endParaRPr lang="en-US" sz="1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CustomShape 1"/>
          <p:cNvSpPr/>
          <p:nvPr/>
        </p:nvSpPr>
        <p:spPr>
          <a:xfrm>
            <a:off x="504000" y="301320"/>
            <a:ext cx="9071280" cy="1261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uFill>
                  <a:solidFill>
                    <a:srgbClr val="FFFFFF"/>
                  </a:solidFill>
                </a:uFill>
                <a:latin typeface="Arial"/>
              </a:rPr>
              <a:t>twist_controller: low_pass.py</a:t>
            </a:r>
            <a:endParaRPr lang="en-US" sz="1800" b="0" strike="noStrike" spc="-1">
              <a:solidFill>
                <a:srgbClr val="000000"/>
              </a:solidFill>
              <a:uFill>
                <a:solidFill>
                  <a:srgbClr val="FFFFFF"/>
                </a:solidFill>
              </a:uFill>
              <a:latin typeface="Arial"/>
            </a:endParaRPr>
          </a:p>
        </p:txBody>
      </p:sp>
      <mc:AlternateContent xmlns:mc="http://schemas.openxmlformats.org/markup-compatibility/2006" xmlns:a14="http://schemas.microsoft.com/office/drawing/2010/main">
        <mc:Choice Requires="a14">
          <p:sp>
            <p:nvSpPr>
              <p:cNvPr id="2" name="TextBox 1"/>
              <p:cNvSpPr txBox="1"/>
              <p:nvPr/>
            </p:nvSpPr>
            <p:spPr>
              <a:xfrm>
                <a:off x="2370954" y="2148840"/>
                <a:ext cx="5021055" cy="88505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𝑜𝑢𝑡𝑝𝑢𝑡</m:t>
                      </m:r>
                      <m:r>
                        <a:rPr lang="en-US" i="1" smtClean="0">
                          <a:latin typeface="Cambria Math" panose="02040503050406030204" pitchFamily="18" charset="0"/>
                        </a:rPr>
                        <m:t>=</m:t>
                      </m:r>
                      <m:f>
                        <m:fPr>
                          <m:ctrlPr>
                            <a:rPr lang="en-US" i="1" smtClean="0">
                              <a:latin typeface="Cambria Math" panose="02040503050406030204" pitchFamily="18" charset="0"/>
                            </a:rPr>
                          </m:ctrlPr>
                        </m:fPr>
                        <m:num>
                          <m:r>
                            <a:rPr lang="en-US" b="0" i="1" smtClean="0">
                              <a:latin typeface="Cambria Math" panose="02040503050406030204" pitchFamily="18" charset="0"/>
                            </a:rPr>
                            <m:t>1</m:t>
                          </m:r>
                        </m:num>
                        <m:den>
                          <m:f>
                            <m:fPr>
                              <m:ctrlPr>
                                <a:rPr lang="en-US" b="0" i="1" smtClean="0">
                                  <a:latin typeface="Cambria Math" panose="02040503050406030204" pitchFamily="18" charset="0"/>
                                </a:rPr>
                              </m:ctrlPr>
                            </m:fPr>
                            <m:num>
                              <m:r>
                                <a:rPr lang="en-US" b="0" i="1" smtClean="0">
                                  <a:latin typeface="Cambria Math" panose="02040503050406030204" pitchFamily="18" charset="0"/>
                                </a:rPr>
                                <m:t>𝑡𝑎𝑢</m:t>
                              </m:r>
                            </m:num>
                            <m:den>
                              <m:r>
                                <a:rPr lang="en-US" b="0" i="1" smtClean="0">
                                  <a:latin typeface="Cambria Math" panose="02040503050406030204" pitchFamily="18" charset="0"/>
                                </a:rPr>
                                <m:t>𝑡𝑠</m:t>
                              </m:r>
                            </m:den>
                          </m:f>
                          <m:r>
                            <a:rPr lang="en-US" b="0" i="1" smtClean="0">
                              <a:latin typeface="Cambria Math" panose="02040503050406030204" pitchFamily="18" charset="0"/>
                            </a:rPr>
                            <m:t>+1</m:t>
                          </m:r>
                        </m:den>
                      </m:f>
                      <m:r>
                        <a:rPr lang="en-US" b="0" i="0" smtClean="0">
                          <a:latin typeface="Cambria Math" panose="02040503050406030204" pitchFamily="18" charset="0"/>
                        </a:rPr>
                        <m:t>∗</m:t>
                      </m:r>
                      <m:r>
                        <a:rPr lang="en-US" b="0" i="1" smtClean="0">
                          <a:latin typeface="Cambria Math" panose="02040503050406030204" pitchFamily="18" charset="0"/>
                        </a:rPr>
                        <m:t>𝑐𝑢𝑟𝑟𝑒𝑛𝑡</m:t>
                      </m:r>
                      <m:r>
                        <a:rPr lang="en-US" b="0" i="0" smtClean="0">
                          <a:latin typeface="Cambria Math" panose="02040503050406030204" pitchFamily="18" charset="0"/>
                        </a:rPr>
                        <m:t>+</m:t>
                      </m:r>
                      <m:f>
                        <m:fPr>
                          <m:ctrlPr>
                            <a:rPr lang="en-US" i="1" smtClean="0">
                              <a:latin typeface="Cambria Math" panose="02040503050406030204" pitchFamily="18" charset="0"/>
                            </a:rPr>
                          </m:ctrlPr>
                        </m:fPr>
                        <m:num>
                          <m:f>
                            <m:fPr>
                              <m:ctrlPr>
                                <a:rPr lang="en-US" b="0" i="1" smtClean="0">
                                  <a:latin typeface="Cambria Math" panose="02040503050406030204" pitchFamily="18" charset="0"/>
                                </a:rPr>
                              </m:ctrlPr>
                            </m:fPr>
                            <m:num>
                              <m:r>
                                <a:rPr lang="en-US" b="0" i="1" smtClean="0">
                                  <a:latin typeface="Cambria Math" panose="02040503050406030204" pitchFamily="18" charset="0"/>
                                </a:rPr>
                                <m:t>𝑡𝑎𝑢</m:t>
                              </m:r>
                            </m:num>
                            <m:den>
                              <m:r>
                                <a:rPr lang="en-US" b="0" i="1" smtClean="0">
                                  <a:latin typeface="Cambria Math" panose="02040503050406030204" pitchFamily="18" charset="0"/>
                                </a:rPr>
                                <m:t>𝑡𝑠</m:t>
                              </m:r>
                            </m:den>
                          </m:f>
                        </m:num>
                        <m:den>
                          <m:f>
                            <m:fPr>
                              <m:ctrlPr>
                                <a:rPr lang="en-US" b="0" i="1" smtClean="0">
                                  <a:latin typeface="Cambria Math" panose="02040503050406030204" pitchFamily="18" charset="0"/>
                                </a:rPr>
                              </m:ctrlPr>
                            </m:fPr>
                            <m:num>
                              <m:r>
                                <a:rPr lang="en-US" b="0" i="1" smtClean="0">
                                  <a:latin typeface="Cambria Math" panose="02040503050406030204" pitchFamily="18" charset="0"/>
                                </a:rPr>
                                <m:t>𝑡𝑎𝑢</m:t>
                              </m:r>
                            </m:num>
                            <m:den>
                              <m:r>
                                <a:rPr lang="en-US" b="0" i="1" smtClean="0">
                                  <a:latin typeface="Cambria Math" panose="02040503050406030204" pitchFamily="18" charset="0"/>
                                </a:rPr>
                                <m:t>𝑡𝑠</m:t>
                              </m:r>
                            </m:den>
                          </m:f>
                          <m:r>
                            <a:rPr lang="en-US" b="0" i="1" smtClean="0">
                              <a:latin typeface="Cambria Math" panose="02040503050406030204" pitchFamily="18" charset="0"/>
                            </a:rPr>
                            <m:t>+1</m:t>
                          </m:r>
                        </m:den>
                      </m:f>
                      <m:r>
                        <a:rPr lang="en-US" b="0" i="1" smtClean="0">
                          <a:latin typeface="Cambria Math" panose="02040503050406030204" pitchFamily="18" charset="0"/>
                        </a:rPr>
                        <m:t>∗</m:t>
                      </m:r>
                      <m:r>
                        <a:rPr lang="en-US" b="0" i="1" smtClean="0">
                          <a:latin typeface="Cambria Math" panose="02040503050406030204" pitchFamily="18" charset="0"/>
                        </a:rPr>
                        <m:t>𝑝𝑟𝑒𝑣𝑖𝑜𝑢𝑠</m:t>
                      </m:r>
                    </m:oMath>
                  </m:oMathPara>
                </a14:m>
                <a:endParaRPr lang="en-US" dirty="0"/>
              </a:p>
            </p:txBody>
          </p:sp>
        </mc:Choice>
        <mc:Fallback xmlns="">
          <p:sp>
            <p:nvSpPr>
              <p:cNvPr id="2" name="TextBox 1"/>
              <p:cNvSpPr txBox="1">
                <a:spLocks noRot="1" noChangeAspect="1" noMove="1" noResize="1" noEditPoints="1" noAdjustHandles="1" noChangeArrowheads="1" noChangeShapeType="1" noTextEdit="1"/>
              </p:cNvSpPr>
              <p:nvPr/>
            </p:nvSpPr>
            <p:spPr>
              <a:xfrm>
                <a:off x="2370954" y="2148840"/>
                <a:ext cx="5021055" cy="885050"/>
              </a:xfrm>
              <a:prstGeom prst="rect">
                <a:avLst/>
              </a:prstGeom>
              <a:blipFill rotWithShape="0">
                <a:blip r:embed="rId3"/>
                <a:stretch>
                  <a:fillRect/>
                </a:stretch>
              </a:blipFill>
            </p:spPr>
            <p:txBody>
              <a:bodyPr/>
              <a:lstStyle/>
              <a:p>
                <a:r>
                  <a:rPr lang="en-US">
                    <a:noFill/>
                  </a:rPr>
                  <a:t> </a:t>
                </a:r>
              </a:p>
            </p:txBody>
          </p:sp>
        </mc:Fallback>
      </mc:AlternateContent>
      <p:sp>
        <p:nvSpPr>
          <p:cNvPr id="5" name="CustomShape 2"/>
          <p:cNvSpPr/>
          <p:nvPr/>
        </p:nvSpPr>
        <p:spPr>
          <a:xfrm>
            <a:off x="1399639" y="1563120"/>
            <a:ext cx="7404120" cy="49559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1800" b="0" u="sng" strike="noStrike" spc="-1" dirty="0" smtClean="0">
                <a:solidFill>
                  <a:srgbClr val="000000"/>
                </a:solidFill>
                <a:uFill>
                  <a:solidFill>
                    <a:srgbClr val="FFFFFF"/>
                  </a:solidFill>
                </a:uFill>
                <a:latin typeface="Arial"/>
              </a:rPr>
              <a:t>Simple Low Pass Filter:</a:t>
            </a:r>
            <a:endParaRPr lang="en-US" sz="1800" b="0" strike="noStrike" spc="-1" dirty="0">
              <a:solidFill>
                <a:srgbClr val="00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p>
          <a:p>
            <a:r>
              <a:rPr lang="en-US" sz="1800" b="0" strike="noStrike" spc="-1" dirty="0">
                <a:solidFill>
                  <a:srgbClr val="000000"/>
                </a:solidFill>
                <a:uFill>
                  <a:solidFill>
                    <a:srgbClr val="FFFFFF"/>
                  </a:solidFill>
                </a:uFill>
                <a:latin typeface="Arial"/>
              </a:rPr>
              <a:t> </a:t>
            </a:r>
          </a:p>
          <a:p>
            <a:endParaRPr lang="en-US" sz="1800" b="0" strike="noStrike" spc="-1" dirty="0">
              <a:solidFill>
                <a:srgbClr val="000000"/>
              </a:solidFill>
              <a:uFill>
                <a:solidFill>
                  <a:srgbClr val="FFFFFF"/>
                </a:solidFill>
              </a:uFill>
              <a:latin typeface="Arial"/>
            </a:endParaRPr>
          </a:p>
        </p:txBody>
      </p:sp>
      <p:sp>
        <p:nvSpPr>
          <p:cNvPr id="6" name="CustomShape 2"/>
          <p:cNvSpPr/>
          <p:nvPr/>
        </p:nvSpPr>
        <p:spPr>
          <a:xfrm>
            <a:off x="1399639" y="3320518"/>
            <a:ext cx="7404120" cy="49559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u="sng" spc="-1" dirty="0">
                <a:solidFill>
                  <a:srgbClr val="000000"/>
                </a:solidFill>
                <a:uFill>
                  <a:solidFill>
                    <a:srgbClr val="FFFFFF"/>
                  </a:solidFill>
                </a:uFill>
                <a:latin typeface="Arial"/>
              </a:rPr>
              <a:t>t</a:t>
            </a:r>
            <a:r>
              <a:rPr lang="en-US" sz="1800" b="0" u="sng" strike="noStrike" spc="-1" dirty="0" smtClean="0">
                <a:solidFill>
                  <a:srgbClr val="000000"/>
                </a:solidFill>
                <a:uFill>
                  <a:solidFill>
                    <a:srgbClr val="FFFFFF"/>
                  </a:solidFill>
                </a:uFill>
                <a:latin typeface="Arial"/>
              </a:rPr>
              <a:t>au =0, </a:t>
            </a:r>
            <a:r>
              <a:rPr lang="en-US" sz="1800" b="0" u="sng" strike="noStrike" spc="-1" dirty="0" err="1" smtClean="0">
                <a:solidFill>
                  <a:srgbClr val="000000"/>
                </a:solidFill>
                <a:uFill>
                  <a:solidFill>
                    <a:srgbClr val="FFFFFF"/>
                  </a:solidFill>
                </a:uFill>
                <a:latin typeface="Arial"/>
              </a:rPr>
              <a:t>ts</a:t>
            </a:r>
            <a:r>
              <a:rPr lang="en-US" sz="1800" b="0" u="sng" strike="noStrike" spc="-1" dirty="0" smtClean="0">
                <a:solidFill>
                  <a:srgbClr val="000000"/>
                </a:solidFill>
                <a:uFill>
                  <a:solidFill>
                    <a:srgbClr val="FFFFFF"/>
                  </a:solidFill>
                </a:uFill>
                <a:latin typeface="Arial"/>
              </a:rPr>
              <a:t> = 1 will shut off this filter</a:t>
            </a:r>
            <a:endParaRPr lang="en-US" sz="1800" b="0" strike="noStrike" spc="-1" dirty="0">
              <a:solidFill>
                <a:srgbClr val="000000"/>
              </a:solidFill>
              <a:uFill>
                <a:solidFill>
                  <a:srgbClr val="FFFFFF"/>
                </a:solidFill>
              </a:uFill>
              <a:latin typeface="Arial"/>
            </a:endParaRPr>
          </a:p>
          <a:p>
            <a:r>
              <a:rPr lang="en-US" sz="1800" b="0" strike="noStrike" spc="-1" dirty="0">
                <a:solidFill>
                  <a:srgbClr val="000000"/>
                </a:solidFill>
                <a:uFill>
                  <a:solidFill>
                    <a:srgbClr val="FFFFFF"/>
                  </a:solidFill>
                </a:uFill>
                <a:latin typeface="Arial"/>
              </a:rPr>
              <a:t> </a:t>
            </a:r>
          </a:p>
          <a:p>
            <a:r>
              <a:rPr lang="en-US" sz="1800" b="0" strike="noStrike" spc="-1" dirty="0">
                <a:solidFill>
                  <a:srgbClr val="000000"/>
                </a:solidFill>
                <a:uFill>
                  <a:solidFill>
                    <a:srgbClr val="FFFFFF"/>
                  </a:solidFill>
                </a:uFill>
                <a:latin typeface="Arial"/>
              </a:rPr>
              <a:t> </a:t>
            </a:r>
          </a:p>
          <a:p>
            <a:endParaRPr lang="en-US" sz="1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CustomShape 1"/>
          <p:cNvSpPr/>
          <p:nvPr/>
        </p:nvSpPr>
        <p:spPr>
          <a:xfrm>
            <a:off x="504000" y="301320"/>
            <a:ext cx="9071280" cy="1261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dirty="0" err="1">
                <a:solidFill>
                  <a:srgbClr val="000000"/>
                </a:solidFill>
                <a:uFill>
                  <a:solidFill>
                    <a:srgbClr val="FFFFFF"/>
                  </a:solidFill>
                </a:uFill>
                <a:latin typeface="Arial"/>
              </a:rPr>
              <a:t>twist_controller</a:t>
            </a:r>
            <a:r>
              <a:rPr lang="en-US" sz="4400" b="0" strike="noStrike" spc="-1" dirty="0">
                <a:solidFill>
                  <a:srgbClr val="000000"/>
                </a:solidFill>
                <a:uFill>
                  <a:solidFill>
                    <a:srgbClr val="FFFFFF"/>
                  </a:solidFill>
                </a:uFill>
                <a:latin typeface="Arial"/>
              </a:rPr>
              <a:t>: </a:t>
            </a:r>
            <a:r>
              <a:rPr lang="en-US" sz="4400" b="0" strike="noStrike" spc="-1" dirty="0" smtClean="0">
                <a:solidFill>
                  <a:srgbClr val="000000"/>
                </a:solidFill>
                <a:uFill>
                  <a:solidFill>
                    <a:srgbClr val="FFFFFF"/>
                  </a:solidFill>
                </a:uFill>
                <a:latin typeface="Arial"/>
              </a:rPr>
              <a:t>pid.py</a:t>
            </a:r>
            <a:endParaRPr lang="en-US" sz="1800" b="0" strike="noStrike" spc="-1" dirty="0">
              <a:solidFill>
                <a:srgbClr val="000000"/>
              </a:solidFill>
              <a:uFill>
                <a:solidFill>
                  <a:srgbClr val="FFFFFF"/>
                </a:solidFill>
              </a:uFill>
              <a:latin typeface="Arial"/>
            </a:endParaRPr>
          </a:p>
        </p:txBody>
      </p:sp>
      <p:sp>
        <p:nvSpPr>
          <p:cNvPr id="2" name="Isosceles Triangle 1"/>
          <p:cNvSpPr/>
          <p:nvPr/>
        </p:nvSpPr>
        <p:spPr>
          <a:xfrm rot="5400000">
            <a:off x="5658927" y="2622432"/>
            <a:ext cx="983411" cy="83676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smtClean="0"/>
              <a:t>Kp</a:t>
            </a:r>
            <a:endParaRPr lang="en-US" dirty="0"/>
          </a:p>
        </p:txBody>
      </p:sp>
      <p:sp>
        <p:nvSpPr>
          <p:cNvPr id="7" name="Isosceles Triangle 6"/>
          <p:cNvSpPr/>
          <p:nvPr/>
        </p:nvSpPr>
        <p:spPr>
          <a:xfrm rot="5400000">
            <a:off x="5658927" y="3870388"/>
            <a:ext cx="983411" cy="83676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smtClean="0"/>
              <a:t>Ki</a:t>
            </a:r>
            <a:endParaRPr lang="en-US" dirty="0"/>
          </a:p>
        </p:txBody>
      </p:sp>
      <p:sp>
        <p:nvSpPr>
          <p:cNvPr id="8" name="Isosceles Triangle 7"/>
          <p:cNvSpPr/>
          <p:nvPr/>
        </p:nvSpPr>
        <p:spPr>
          <a:xfrm rot="5400000">
            <a:off x="5658927" y="5118344"/>
            <a:ext cx="983411" cy="836762"/>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dirty="0" err="1" smtClean="0"/>
              <a:t>Kd</a:t>
            </a:r>
            <a:endParaRPr lang="en-US" dirty="0"/>
          </a:p>
        </p:txBody>
      </p:sp>
      <p:sp>
        <p:nvSpPr>
          <p:cNvPr id="3" name="Rectangle 2"/>
          <p:cNvSpPr/>
          <p:nvPr/>
        </p:nvSpPr>
        <p:spPr>
          <a:xfrm>
            <a:off x="1155938" y="2723074"/>
            <a:ext cx="1250830" cy="5520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Error</a:t>
            </a:r>
            <a:endParaRPr lang="en-US" dirty="0"/>
          </a:p>
        </p:txBody>
      </p:sp>
      <p:cxnSp>
        <p:nvCxnSpPr>
          <p:cNvPr id="9" name="Straight Arrow Connector 8"/>
          <p:cNvCxnSpPr>
            <a:stCxn id="3" idx="3"/>
            <a:endCxn id="2" idx="3"/>
          </p:cNvCxnSpPr>
          <p:nvPr/>
        </p:nvCxnSpPr>
        <p:spPr>
          <a:xfrm>
            <a:off x="2406768" y="2999120"/>
            <a:ext cx="3325484" cy="4169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Oval 12"/>
          <p:cNvSpPr/>
          <p:nvPr/>
        </p:nvSpPr>
        <p:spPr>
          <a:xfrm>
            <a:off x="7194427" y="4063053"/>
            <a:ext cx="483079" cy="4658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a:t>
            </a:r>
            <a:endParaRPr lang="en-US" b="1" dirty="0"/>
          </a:p>
        </p:txBody>
      </p:sp>
      <p:cxnSp>
        <p:nvCxnSpPr>
          <p:cNvPr id="15" name="Elbow Connector 14"/>
          <p:cNvCxnSpPr>
            <a:stCxn id="2" idx="0"/>
            <a:endCxn id="13" idx="0"/>
          </p:cNvCxnSpPr>
          <p:nvPr/>
        </p:nvCxnSpPr>
        <p:spPr>
          <a:xfrm>
            <a:off x="6569014" y="3040814"/>
            <a:ext cx="866953" cy="1022239"/>
          </a:xfrm>
          <a:prstGeom prst="bentConnector2">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8" idx="0"/>
            <a:endCxn id="13" idx="4"/>
          </p:cNvCxnSpPr>
          <p:nvPr/>
        </p:nvCxnSpPr>
        <p:spPr>
          <a:xfrm flipV="1">
            <a:off x="6569014" y="4528879"/>
            <a:ext cx="866953" cy="1007847"/>
          </a:xfrm>
          <a:prstGeom prst="bentConnector2">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7" idx="0"/>
            <a:endCxn id="13" idx="2"/>
          </p:cNvCxnSpPr>
          <p:nvPr/>
        </p:nvCxnSpPr>
        <p:spPr>
          <a:xfrm>
            <a:off x="6569014" y="4288770"/>
            <a:ext cx="625413" cy="719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3" idx="6"/>
            <a:endCxn id="67" idx="1"/>
          </p:cNvCxnSpPr>
          <p:nvPr/>
        </p:nvCxnSpPr>
        <p:spPr>
          <a:xfrm flipV="1">
            <a:off x="7677506" y="4288770"/>
            <a:ext cx="1321193" cy="719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2165229" y="4063053"/>
            <a:ext cx="681487" cy="61966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prev</a:t>
            </a:r>
            <a:endParaRPr lang="en-US" dirty="0"/>
          </a:p>
        </p:txBody>
      </p:sp>
      <p:cxnSp>
        <p:nvCxnSpPr>
          <p:cNvPr id="32" name="Elbow Connector 31"/>
          <p:cNvCxnSpPr>
            <a:stCxn id="3" idx="3"/>
            <a:endCxn id="28" idx="0"/>
          </p:cNvCxnSpPr>
          <p:nvPr/>
        </p:nvCxnSpPr>
        <p:spPr>
          <a:xfrm>
            <a:off x="2406768" y="2999120"/>
            <a:ext cx="99205" cy="1063933"/>
          </a:xfrm>
          <a:prstGeom prst="bentConnector2">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37" idx="6"/>
            <a:endCxn id="8" idx="3"/>
          </p:cNvCxnSpPr>
          <p:nvPr/>
        </p:nvCxnSpPr>
        <p:spPr>
          <a:xfrm>
            <a:off x="1781353" y="5536725"/>
            <a:ext cx="3950899" cy="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Oval 36"/>
          <p:cNvSpPr/>
          <p:nvPr/>
        </p:nvSpPr>
        <p:spPr>
          <a:xfrm>
            <a:off x="1298274" y="5303812"/>
            <a:ext cx="483079" cy="4658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a:t>
            </a:r>
          </a:p>
        </p:txBody>
      </p:sp>
      <p:cxnSp>
        <p:nvCxnSpPr>
          <p:cNvPr id="40" name="Elbow Connector 39"/>
          <p:cNvCxnSpPr>
            <a:stCxn id="28" idx="1"/>
            <a:endCxn id="37" idx="0"/>
          </p:cNvCxnSpPr>
          <p:nvPr/>
        </p:nvCxnSpPr>
        <p:spPr>
          <a:xfrm rot="10800000" flipV="1">
            <a:off x="1539815" y="4372884"/>
            <a:ext cx="625415" cy="930928"/>
          </a:xfrm>
          <a:prstGeom prst="bentConnector2">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Elbow Connector 42"/>
          <p:cNvCxnSpPr>
            <a:stCxn id="3" idx="1"/>
            <a:endCxn id="37" idx="2"/>
          </p:cNvCxnSpPr>
          <p:nvPr/>
        </p:nvCxnSpPr>
        <p:spPr>
          <a:xfrm rot="10800000" flipH="1" flipV="1">
            <a:off x="1155938" y="2999119"/>
            <a:ext cx="142336" cy="2537605"/>
          </a:xfrm>
          <a:prstGeom prst="bentConnector3">
            <a:avLst>
              <a:gd name="adj1" fmla="val -160606"/>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Isosceles Triangle 48"/>
          <p:cNvSpPr/>
          <p:nvPr/>
        </p:nvSpPr>
        <p:spPr>
          <a:xfrm rot="5400000">
            <a:off x="2109155" y="5118345"/>
            <a:ext cx="983411" cy="836762"/>
          </a:xfrm>
          <a:prstGeom prst="triangle">
            <a:avLst>
              <a:gd name="adj" fmla="val 50878"/>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400" dirty="0" smtClean="0"/>
              <a:t>1/</a:t>
            </a:r>
            <a:r>
              <a:rPr lang="en-US" sz="1400" dirty="0" err="1" smtClean="0"/>
              <a:t>Ts</a:t>
            </a:r>
            <a:endParaRPr lang="en-US" sz="1400" dirty="0"/>
          </a:p>
        </p:txBody>
      </p:sp>
      <p:sp>
        <p:nvSpPr>
          <p:cNvPr id="52" name="Isosceles Triangle 51"/>
          <p:cNvSpPr/>
          <p:nvPr/>
        </p:nvSpPr>
        <p:spPr>
          <a:xfrm rot="5400000">
            <a:off x="3549769" y="3870389"/>
            <a:ext cx="983411" cy="836762"/>
          </a:xfrm>
          <a:prstGeom prst="triangle">
            <a:avLst>
              <a:gd name="adj" fmla="val 50878"/>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400" dirty="0" smtClean="0"/>
              <a:t>1/</a:t>
            </a:r>
            <a:r>
              <a:rPr lang="en-US" sz="1400" dirty="0" err="1" smtClean="0"/>
              <a:t>Ts</a:t>
            </a:r>
            <a:endParaRPr lang="en-US" sz="1400" dirty="0"/>
          </a:p>
        </p:txBody>
      </p:sp>
      <p:cxnSp>
        <p:nvCxnSpPr>
          <p:cNvPr id="53" name="Elbow Connector 52"/>
          <p:cNvCxnSpPr>
            <a:stCxn id="3" idx="3"/>
            <a:endCxn id="52" idx="3"/>
          </p:cNvCxnSpPr>
          <p:nvPr/>
        </p:nvCxnSpPr>
        <p:spPr>
          <a:xfrm>
            <a:off x="2406768" y="2999120"/>
            <a:ext cx="1216326" cy="1298285"/>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4843731" y="4063053"/>
            <a:ext cx="483079" cy="46582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t>+</a:t>
            </a:r>
            <a:endParaRPr lang="en-US" b="1" dirty="0"/>
          </a:p>
        </p:txBody>
      </p:sp>
      <p:cxnSp>
        <p:nvCxnSpPr>
          <p:cNvPr id="55" name="Straight Arrow Connector 54"/>
          <p:cNvCxnSpPr>
            <a:stCxn id="52" idx="0"/>
            <a:endCxn id="54" idx="2"/>
          </p:cNvCxnSpPr>
          <p:nvPr/>
        </p:nvCxnSpPr>
        <p:spPr>
          <a:xfrm flipV="1">
            <a:off x="4459856" y="4295966"/>
            <a:ext cx="383875" cy="143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54" idx="6"/>
            <a:endCxn id="7" idx="3"/>
          </p:cNvCxnSpPr>
          <p:nvPr/>
        </p:nvCxnSpPr>
        <p:spPr>
          <a:xfrm flipV="1">
            <a:off x="5326810" y="4288770"/>
            <a:ext cx="405442" cy="719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Elbow Connector 60"/>
          <p:cNvCxnSpPr>
            <a:stCxn id="7" idx="0"/>
            <a:endCxn id="54" idx="0"/>
          </p:cNvCxnSpPr>
          <p:nvPr/>
        </p:nvCxnSpPr>
        <p:spPr>
          <a:xfrm flipH="1" flipV="1">
            <a:off x="5085271" y="4063053"/>
            <a:ext cx="1483743" cy="225717"/>
          </a:xfrm>
          <a:prstGeom prst="bentConnector4">
            <a:avLst>
              <a:gd name="adj1" fmla="val -20349"/>
              <a:gd name="adj2" fmla="val 286634"/>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H="1">
            <a:off x="1771289" y="2287442"/>
            <a:ext cx="10064" cy="42125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1413940" y="1936380"/>
            <a:ext cx="877163" cy="369332"/>
          </a:xfrm>
          <a:prstGeom prst="rect">
            <a:avLst/>
          </a:prstGeom>
          <a:noFill/>
        </p:spPr>
        <p:txBody>
          <a:bodyPr wrap="none" rtlCol="0">
            <a:spAutoFit/>
          </a:bodyPr>
          <a:lstStyle/>
          <a:p>
            <a:r>
              <a:rPr lang="en-US" dirty="0" smtClean="0"/>
              <a:t>INPUT</a:t>
            </a:r>
            <a:endParaRPr lang="en-US" dirty="0"/>
          </a:p>
        </p:txBody>
      </p:sp>
      <p:sp>
        <p:nvSpPr>
          <p:cNvPr id="67" name="TextBox 66"/>
          <p:cNvSpPr txBox="1"/>
          <p:nvPr/>
        </p:nvSpPr>
        <p:spPr>
          <a:xfrm>
            <a:off x="8998699" y="4104104"/>
            <a:ext cx="1133644" cy="369332"/>
          </a:xfrm>
          <a:prstGeom prst="rect">
            <a:avLst/>
          </a:prstGeom>
          <a:noFill/>
        </p:spPr>
        <p:txBody>
          <a:bodyPr wrap="none" rtlCol="0">
            <a:spAutoFit/>
          </a:bodyPr>
          <a:lstStyle/>
          <a:p>
            <a:r>
              <a:rPr lang="en-US" dirty="0" smtClean="0"/>
              <a:t>OUTPUT</a:t>
            </a:r>
            <a:endParaRPr lang="en-US" dirty="0"/>
          </a:p>
        </p:txBody>
      </p:sp>
      <p:sp>
        <p:nvSpPr>
          <p:cNvPr id="72" name="Rectangle 71"/>
          <p:cNvSpPr/>
          <p:nvPr/>
        </p:nvSpPr>
        <p:spPr>
          <a:xfrm>
            <a:off x="7923359" y="3961139"/>
            <a:ext cx="698740" cy="67637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0" name="Group 79"/>
          <p:cNvGrpSpPr/>
          <p:nvPr/>
        </p:nvGrpSpPr>
        <p:grpSpPr>
          <a:xfrm>
            <a:off x="7985901" y="4130855"/>
            <a:ext cx="565027" cy="315827"/>
            <a:chOff x="7203053" y="1443428"/>
            <a:chExt cx="1518252" cy="520044"/>
          </a:xfrm>
        </p:grpSpPr>
        <p:cxnSp>
          <p:nvCxnSpPr>
            <p:cNvPr id="74" name="Straight Connector 73"/>
            <p:cNvCxnSpPr/>
            <p:nvPr/>
          </p:nvCxnSpPr>
          <p:spPr>
            <a:xfrm>
              <a:off x="7203053" y="1963472"/>
              <a:ext cx="638358"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V="1">
              <a:off x="7841411" y="1443428"/>
              <a:ext cx="362309" cy="520044"/>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8203720" y="1446597"/>
              <a:ext cx="517585"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81" name="TextBox 80"/>
          <p:cNvSpPr txBox="1"/>
          <p:nvPr/>
        </p:nvSpPr>
        <p:spPr>
          <a:xfrm>
            <a:off x="7907325" y="4663470"/>
            <a:ext cx="787395" cy="369332"/>
          </a:xfrm>
          <a:prstGeom prst="rect">
            <a:avLst/>
          </a:prstGeom>
          <a:noFill/>
        </p:spPr>
        <p:txBody>
          <a:bodyPr wrap="none" rtlCol="0">
            <a:spAutoFit/>
          </a:bodyPr>
          <a:lstStyle/>
          <a:p>
            <a:r>
              <a:rPr lang="en-US" dirty="0" smtClean="0"/>
              <a:t>Limits</a:t>
            </a:r>
            <a:endParaRPr lang="en-US" dirty="0"/>
          </a:p>
        </p:txBody>
      </p:sp>
    </p:spTree>
    <p:extLst>
      <p:ext uri="{BB962C8B-B14F-4D97-AF65-F5344CB8AC3E}">
        <p14:creationId xmlns:p14="http://schemas.microsoft.com/office/powerpoint/2010/main" val="4285535408"/>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ROS Nodes Layout</a:t>
            </a:r>
            <a:endParaRPr lang="en-US" dirty="0"/>
          </a:p>
        </p:txBody>
      </p:sp>
      <p:pic>
        <p:nvPicPr>
          <p:cNvPr id="1026" name="Picture 2" descr="https://d17h27t6h515a5.cloudfront.net/topher/2017/August/598d2f61_final-project-ros-graph-v2/final-project-ros-graph-v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000" y="1254642"/>
            <a:ext cx="8616139" cy="5935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0329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CustomShape 1"/>
          <p:cNvSpPr/>
          <p:nvPr/>
        </p:nvSpPr>
        <p:spPr>
          <a:xfrm>
            <a:off x="504000" y="301320"/>
            <a:ext cx="9071280" cy="1261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dirty="0">
                <a:solidFill>
                  <a:srgbClr val="000000"/>
                </a:solidFill>
                <a:uFill>
                  <a:solidFill>
                    <a:srgbClr val="FFFFFF"/>
                  </a:solidFill>
                </a:uFill>
                <a:latin typeface="Arial"/>
              </a:rPr>
              <a:t>Waypoint </a:t>
            </a:r>
            <a:r>
              <a:rPr lang="en-US" sz="4400" b="0" strike="noStrike" spc="-1" dirty="0" smtClean="0">
                <a:solidFill>
                  <a:srgbClr val="000000"/>
                </a:solidFill>
                <a:uFill>
                  <a:solidFill>
                    <a:srgbClr val="FFFFFF"/>
                  </a:solidFill>
                </a:uFill>
                <a:latin typeface="Arial"/>
              </a:rPr>
              <a:t>Files Summary</a:t>
            </a:r>
            <a:endParaRPr lang="en-US" sz="1800" b="0" strike="noStrike" spc="-1" dirty="0">
              <a:solidFill>
                <a:srgbClr val="000000"/>
              </a:solidFill>
              <a:uFill>
                <a:solidFill>
                  <a:srgbClr val="FFFFFF"/>
                </a:solidFill>
              </a:uFill>
              <a:latin typeface="Arial"/>
            </a:endParaRPr>
          </a:p>
        </p:txBody>
      </p:sp>
      <p:graphicFrame>
        <p:nvGraphicFramePr>
          <p:cNvPr id="37" name="Table 2"/>
          <p:cNvGraphicFramePr/>
          <p:nvPr>
            <p:extLst>
              <p:ext uri="{D42A27DB-BD31-4B8C-83A1-F6EECF244321}">
                <p14:modId xmlns:p14="http://schemas.microsoft.com/office/powerpoint/2010/main" val="528563580"/>
              </p:ext>
            </p:extLst>
          </p:nvPr>
        </p:nvGraphicFramePr>
        <p:xfrm>
          <a:off x="960174" y="1563120"/>
          <a:ext cx="8158931" cy="3200400"/>
        </p:xfrm>
        <a:graphic>
          <a:graphicData uri="http://schemas.openxmlformats.org/drawingml/2006/table">
            <a:tbl>
              <a:tblPr firstRow="1"/>
              <a:tblGrid>
                <a:gridCol w="2260080"/>
                <a:gridCol w="1524600"/>
                <a:gridCol w="4374251"/>
              </a:tblGrid>
              <a:tr h="347760">
                <a:tc>
                  <a:txBody>
                    <a:bodyPr/>
                    <a:lstStyle/>
                    <a:p>
                      <a:pPr algn="ctr"/>
                      <a:r>
                        <a:rPr lang="en-US" sz="1800" b="1" strike="noStrike" spc="-1" dirty="0">
                          <a:solidFill>
                            <a:srgbClr val="000000"/>
                          </a:solidFill>
                          <a:uFill>
                            <a:solidFill>
                              <a:srgbClr val="FFFFFF"/>
                            </a:solidFill>
                          </a:uFill>
                          <a:latin typeface="Arial"/>
                        </a:rPr>
                        <a:t>F</a:t>
                      </a:r>
                      <a:r>
                        <a:rPr lang="en-US" sz="1800" b="1" strike="noStrike" spc="-1" dirty="0" smtClean="0">
                          <a:solidFill>
                            <a:srgbClr val="000000"/>
                          </a:solidFill>
                          <a:uFill>
                            <a:solidFill>
                              <a:srgbClr val="FFFFFF"/>
                            </a:solidFill>
                          </a:uFill>
                          <a:latin typeface="Arial"/>
                        </a:rPr>
                        <a:t>ilename</a:t>
                      </a:r>
                      <a:endParaRPr lang="en-US" sz="1800" b="0" strike="noStrike" spc="-1" dirty="0">
                        <a:solidFill>
                          <a:srgbClr val="000000"/>
                        </a:solidFill>
                        <a:uFill>
                          <a:solidFill>
                            <a:srgbClr val="FFFFFF"/>
                          </a:solidFill>
                        </a:uFill>
                        <a:latin typeface="Arial"/>
                      </a:endParaRPr>
                    </a:p>
                  </a:txBody>
                  <a:tcPr marL="90000" marR="90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pPr algn="ctr"/>
                      <a:r>
                        <a:rPr lang="en-US" sz="1800" b="1" strike="noStrike" spc="-1" dirty="0">
                          <a:solidFill>
                            <a:srgbClr val="000000"/>
                          </a:solidFill>
                          <a:uFill>
                            <a:solidFill>
                              <a:srgbClr val="FFFFFF"/>
                            </a:solidFill>
                          </a:uFill>
                          <a:latin typeface="Arial"/>
                        </a:rPr>
                        <a:t>Column headers</a:t>
                      </a:r>
                      <a:endParaRPr lang="en-US" sz="1800" b="0" strike="noStrike" spc="-1" dirty="0">
                        <a:solidFill>
                          <a:srgbClr val="000000"/>
                        </a:solidFill>
                        <a:uFill>
                          <a:solidFill>
                            <a:srgbClr val="FFFFFF"/>
                          </a:solidFill>
                        </a:uFill>
                        <a:latin typeface="Arial"/>
                      </a:endParaRPr>
                    </a:p>
                  </a:txBody>
                  <a:tcPr marL="90000" marR="90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pPr algn="ctr"/>
                      <a:r>
                        <a:rPr lang="en-US" sz="1800" b="1" strike="noStrike" spc="-1" dirty="0" smtClean="0">
                          <a:solidFill>
                            <a:srgbClr val="000000"/>
                          </a:solidFill>
                          <a:uFill>
                            <a:solidFill>
                              <a:srgbClr val="FFFFFF"/>
                            </a:solidFill>
                          </a:uFill>
                          <a:latin typeface="Arial"/>
                        </a:rPr>
                        <a:t>Notes</a:t>
                      </a:r>
                      <a:endParaRPr lang="en-US" sz="1800" b="0" strike="noStrike" spc="-1" dirty="0">
                        <a:solidFill>
                          <a:srgbClr val="000000"/>
                        </a:solidFill>
                        <a:uFill>
                          <a:solidFill>
                            <a:srgbClr val="FFFFFF"/>
                          </a:solidFill>
                        </a:uFill>
                        <a:latin typeface="Arial"/>
                      </a:endParaRPr>
                    </a:p>
                  </a:txBody>
                  <a:tcPr marL="90000" marR="900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B3B3B3"/>
                    </a:solidFill>
                  </a:tcPr>
                </a:tc>
              </a:tr>
              <a:tr h="564120">
                <a:tc>
                  <a:txBody>
                    <a:bodyPr/>
                    <a:lstStyle/>
                    <a:p>
                      <a:pPr algn="ctr">
                        <a:lnSpc>
                          <a:spcPct val="100000"/>
                        </a:lnSpc>
                      </a:pPr>
                      <a:r>
                        <a:rPr lang="en-US" sz="1800" b="0" strike="noStrike" spc="-1" dirty="0" smtClean="0">
                          <a:solidFill>
                            <a:srgbClr val="000000"/>
                          </a:solidFill>
                          <a:uFill>
                            <a:solidFill>
                              <a:srgbClr val="FFFFFF"/>
                            </a:solidFill>
                          </a:uFill>
                          <a:latin typeface="Arial"/>
                        </a:rPr>
                        <a:t>churchlot_with_cars.csv</a:t>
                      </a:r>
                      <a:endParaRPr lang="en-US" sz="1800" b="0" strike="noStrike" spc="-1" dirty="0">
                        <a:solidFill>
                          <a:srgbClr val="000000"/>
                        </a:solidFill>
                        <a:uFill>
                          <a:solidFill>
                            <a:srgbClr val="FFFFFF"/>
                          </a:solidFill>
                        </a:uFill>
                        <a:latin typeface="Arial"/>
                      </a:endParaRP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0" strike="noStrike" spc="-1" dirty="0" err="1" smtClean="0">
                          <a:solidFill>
                            <a:srgbClr val="000000"/>
                          </a:solidFill>
                          <a:uFill>
                            <a:solidFill>
                              <a:srgbClr val="FFFFFF"/>
                            </a:solidFill>
                          </a:uFill>
                          <a:latin typeface="+mn-lt"/>
                        </a:rPr>
                        <a:t>Pos</a:t>
                      </a:r>
                      <a:r>
                        <a:rPr lang="en-US" sz="1800" b="0" strike="noStrike" spc="-1" dirty="0" smtClean="0">
                          <a:solidFill>
                            <a:srgbClr val="000000"/>
                          </a:solidFill>
                          <a:uFill>
                            <a:solidFill>
                              <a:srgbClr val="FFFFFF"/>
                            </a:solidFill>
                          </a:uFill>
                          <a:latin typeface="+mn-lt"/>
                        </a:rPr>
                        <a:t> </a:t>
                      </a:r>
                      <a:r>
                        <a:rPr lang="en-US" sz="1800" b="0" strike="noStrike" spc="-1" dirty="0" err="1" smtClean="0">
                          <a:solidFill>
                            <a:srgbClr val="000000"/>
                          </a:solidFill>
                          <a:uFill>
                            <a:solidFill>
                              <a:srgbClr val="FFFFFF"/>
                            </a:solidFill>
                          </a:uFill>
                          <a:latin typeface="+mn-lt"/>
                        </a:rPr>
                        <a:t>x,y,z</a:t>
                      </a:r>
                      <a:r>
                        <a:rPr lang="en-US" sz="1800" b="0" strike="noStrike" spc="-1" dirty="0" smtClean="0">
                          <a:solidFill>
                            <a:srgbClr val="000000"/>
                          </a:solidFill>
                          <a:uFill>
                            <a:solidFill>
                              <a:srgbClr val="FFFFFF"/>
                            </a:solidFill>
                          </a:uFill>
                          <a:latin typeface="+mn-lt"/>
                        </a:rPr>
                        <a:t>, yaw(rad)</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800" b="0" strike="noStrike" spc="-1" dirty="0" smtClean="0">
                          <a:solidFill>
                            <a:srgbClr val="000000"/>
                          </a:solidFill>
                          <a:uFill>
                            <a:solidFill>
                              <a:srgbClr val="FFFFFF"/>
                            </a:solidFill>
                          </a:uFill>
                          <a:latin typeface="Arial"/>
                        </a:rPr>
                        <a:t>Yaw is in rad (+/- Pi)</a:t>
                      </a:r>
                      <a:endParaRPr lang="en-US" sz="1800" b="0" strike="noStrike" spc="-1" dirty="0">
                        <a:solidFill>
                          <a:srgbClr val="000000"/>
                        </a:solidFill>
                        <a:uFill>
                          <a:solidFill>
                            <a:srgbClr val="FFFFFF"/>
                          </a:solidFill>
                        </a:uFill>
                        <a:latin typeface="Arial"/>
                      </a:endParaRP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564120">
                <a:tc>
                  <a:txBody>
                    <a:bodyPr/>
                    <a:lstStyle/>
                    <a:p>
                      <a:pPr algn="ctr">
                        <a:lnSpc>
                          <a:spcPct val="100000"/>
                        </a:lnSpc>
                      </a:pPr>
                      <a:r>
                        <a:rPr lang="en-US" sz="1800" b="0" strike="noStrike" spc="-1" dirty="0">
                          <a:solidFill>
                            <a:srgbClr val="000000"/>
                          </a:solidFill>
                          <a:uFill>
                            <a:solidFill>
                              <a:srgbClr val="FFFFFF"/>
                            </a:solidFill>
                          </a:uFill>
                          <a:latin typeface="Arial"/>
                        </a:rPr>
                        <a:t>sim_waypoints.csv</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800" b="0" strike="noStrike" spc="-1" dirty="0" err="1">
                          <a:solidFill>
                            <a:srgbClr val="000000"/>
                          </a:solidFill>
                          <a:uFill>
                            <a:solidFill>
                              <a:srgbClr val="FFFFFF"/>
                            </a:solidFill>
                          </a:uFill>
                          <a:latin typeface="Arial"/>
                        </a:rPr>
                        <a:t>Pos</a:t>
                      </a:r>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x,y,z</a:t>
                      </a:r>
                      <a:r>
                        <a:rPr lang="en-US" sz="1800" b="0" strike="noStrike" spc="-1" dirty="0">
                          <a:solidFill>
                            <a:srgbClr val="000000"/>
                          </a:solidFill>
                          <a:uFill>
                            <a:solidFill>
                              <a:srgbClr val="FFFFFF"/>
                            </a:solidFill>
                          </a:uFill>
                          <a:latin typeface="Arial"/>
                        </a:rPr>
                        <a:t>, </a:t>
                      </a:r>
                      <a:r>
                        <a:rPr lang="en-US" sz="1800" b="0" strike="noStrike" spc="-1" dirty="0" smtClean="0">
                          <a:solidFill>
                            <a:srgbClr val="000000"/>
                          </a:solidFill>
                          <a:uFill>
                            <a:solidFill>
                              <a:srgbClr val="FFFFFF"/>
                            </a:solidFill>
                          </a:uFill>
                          <a:latin typeface="Arial"/>
                        </a:rPr>
                        <a:t>yaw(?)</a:t>
                      </a:r>
                      <a:endParaRPr lang="en-US" sz="1800" b="0" strike="noStrike" spc="-1" dirty="0">
                        <a:solidFill>
                          <a:srgbClr val="000000"/>
                        </a:solidFill>
                        <a:uFill>
                          <a:solidFill>
                            <a:srgbClr val="FFFFFF"/>
                          </a:solidFill>
                        </a:uFill>
                        <a:latin typeface="Arial"/>
                      </a:endParaRP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800" b="0" strike="noStrike" spc="-1" dirty="0" smtClean="0">
                          <a:solidFill>
                            <a:srgbClr val="000000"/>
                          </a:solidFill>
                          <a:uFill>
                            <a:solidFill>
                              <a:srgbClr val="FFFFFF"/>
                            </a:solidFill>
                          </a:uFill>
                          <a:latin typeface="Arial"/>
                        </a:rPr>
                        <a:t>Yaw is constant</a:t>
                      </a:r>
                      <a:r>
                        <a:rPr lang="en-US" sz="1800" b="0" strike="noStrike" spc="-1" baseline="0" dirty="0" smtClean="0">
                          <a:solidFill>
                            <a:srgbClr val="000000"/>
                          </a:solidFill>
                          <a:uFill>
                            <a:solidFill>
                              <a:srgbClr val="FFFFFF"/>
                            </a:solidFill>
                          </a:uFill>
                          <a:latin typeface="Arial"/>
                        </a:rPr>
                        <a:t> – bad?</a:t>
                      </a:r>
                      <a:r>
                        <a:rPr lang="en-US" sz="1800" b="0" strike="noStrike" spc="-1" dirty="0" smtClean="0">
                          <a:solidFill>
                            <a:srgbClr val="000000"/>
                          </a:solidFill>
                          <a:uFill>
                            <a:solidFill>
                              <a:srgbClr val="FFFFFF"/>
                            </a:solidFill>
                          </a:uFill>
                          <a:latin typeface="Arial"/>
                        </a:rPr>
                        <a:t> Same path as </a:t>
                      </a:r>
                      <a:r>
                        <a:rPr lang="en-US" sz="1800" b="0" strike="noStrike" spc="-1" dirty="0" err="1" smtClean="0">
                          <a:solidFill>
                            <a:srgbClr val="000000"/>
                          </a:solidFill>
                          <a:uFill>
                            <a:solidFill>
                              <a:srgbClr val="FFFFFF"/>
                            </a:solidFill>
                          </a:uFill>
                          <a:latin typeface="Arial"/>
                        </a:rPr>
                        <a:t>wpt_yaw</a:t>
                      </a:r>
                      <a:r>
                        <a:rPr lang="en-US" sz="1800" b="0" strike="noStrike" spc="-1" baseline="0" dirty="0" smtClean="0">
                          <a:solidFill>
                            <a:srgbClr val="000000"/>
                          </a:solidFill>
                          <a:uFill>
                            <a:solidFill>
                              <a:srgbClr val="FFFFFF"/>
                            </a:solidFill>
                          </a:uFill>
                          <a:latin typeface="Arial"/>
                        </a:rPr>
                        <a:t> and </a:t>
                      </a:r>
                      <a:r>
                        <a:rPr lang="en-US" sz="1800" b="0" strike="noStrike" spc="-1" baseline="0" dirty="0" err="1" smtClean="0">
                          <a:solidFill>
                            <a:srgbClr val="000000"/>
                          </a:solidFill>
                          <a:uFill>
                            <a:solidFill>
                              <a:srgbClr val="FFFFFF"/>
                            </a:solidFill>
                          </a:uFill>
                          <a:latin typeface="Arial"/>
                        </a:rPr>
                        <a:t>wpt_yaw_const</a:t>
                      </a:r>
                      <a:endParaRPr lang="en-US" sz="1800" b="0" strike="noStrike" spc="-1" dirty="0">
                        <a:solidFill>
                          <a:srgbClr val="000000"/>
                        </a:solidFill>
                        <a:uFill>
                          <a:solidFill>
                            <a:srgbClr val="FFFFFF"/>
                          </a:solidFill>
                        </a:uFill>
                        <a:latin typeface="Arial"/>
                      </a:endParaRP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564120">
                <a:tc>
                  <a:txBody>
                    <a:bodyPr/>
                    <a:lstStyle/>
                    <a:p>
                      <a:pPr algn="ctr">
                        <a:lnSpc>
                          <a:spcPct val="100000"/>
                        </a:lnSpc>
                      </a:pPr>
                      <a:r>
                        <a:rPr lang="en-US" sz="1800" b="0" strike="noStrike" spc="-1">
                          <a:solidFill>
                            <a:srgbClr val="000000"/>
                          </a:solidFill>
                          <a:uFill>
                            <a:solidFill>
                              <a:srgbClr val="FFFFFF"/>
                            </a:solidFill>
                          </a:uFill>
                          <a:latin typeface="Arial"/>
                        </a:rPr>
                        <a:t>wp_yaw.txt</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800" b="0" strike="noStrike" spc="-1" dirty="0" err="1">
                          <a:solidFill>
                            <a:srgbClr val="000000"/>
                          </a:solidFill>
                          <a:uFill>
                            <a:solidFill>
                              <a:srgbClr val="FFFFFF"/>
                            </a:solidFill>
                          </a:uFill>
                          <a:latin typeface="Arial"/>
                        </a:rPr>
                        <a:t>Pos</a:t>
                      </a:r>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x,y,z</a:t>
                      </a:r>
                      <a:r>
                        <a:rPr lang="en-US" sz="1800" b="0" strike="noStrike" spc="-1" dirty="0">
                          <a:solidFill>
                            <a:srgbClr val="000000"/>
                          </a:solidFill>
                          <a:uFill>
                            <a:solidFill>
                              <a:srgbClr val="FFFFFF"/>
                            </a:solidFill>
                          </a:uFill>
                          <a:latin typeface="Arial"/>
                        </a:rPr>
                        <a:t>, </a:t>
                      </a:r>
                      <a:r>
                        <a:rPr lang="en-US" sz="1800" b="0" strike="noStrike" spc="-1" dirty="0" smtClean="0">
                          <a:solidFill>
                            <a:srgbClr val="000000"/>
                          </a:solidFill>
                          <a:uFill>
                            <a:solidFill>
                              <a:srgbClr val="FFFFFF"/>
                            </a:solidFill>
                          </a:uFill>
                          <a:latin typeface="Arial"/>
                        </a:rPr>
                        <a:t>yaw(</a:t>
                      </a:r>
                      <a:r>
                        <a:rPr lang="en-US" sz="1800" b="0" strike="noStrike" spc="-1" dirty="0" err="1" smtClean="0">
                          <a:solidFill>
                            <a:srgbClr val="000000"/>
                          </a:solidFill>
                          <a:uFill>
                            <a:solidFill>
                              <a:srgbClr val="FFFFFF"/>
                            </a:solidFill>
                          </a:uFill>
                          <a:latin typeface="Arial"/>
                        </a:rPr>
                        <a:t>deg</a:t>
                      </a:r>
                      <a:r>
                        <a:rPr lang="en-US" sz="1800" b="0" strike="noStrike" spc="-1" dirty="0" smtClean="0">
                          <a:solidFill>
                            <a:srgbClr val="000000"/>
                          </a:solidFill>
                          <a:uFill>
                            <a:solidFill>
                              <a:srgbClr val="FFFFFF"/>
                            </a:solidFill>
                          </a:uFill>
                          <a:latin typeface="Arial"/>
                        </a:rPr>
                        <a:t>)</a:t>
                      </a:r>
                      <a:endParaRPr lang="en-US" sz="1800" b="0" strike="noStrike" spc="-1" dirty="0">
                        <a:solidFill>
                          <a:srgbClr val="000000"/>
                        </a:solidFill>
                        <a:uFill>
                          <a:solidFill>
                            <a:srgbClr val="FFFFFF"/>
                          </a:solidFill>
                        </a:uFill>
                        <a:latin typeface="Arial"/>
                      </a:endParaRP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b="0" strike="noStrike" spc="-1" dirty="0" smtClean="0">
                          <a:solidFill>
                            <a:srgbClr val="000000"/>
                          </a:solidFill>
                          <a:uFill>
                            <a:solidFill>
                              <a:srgbClr val="FFFFFF"/>
                            </a:solidFill>
                          </a:uFill>
                          <a:latin typeface="+mn-lt"/>
                        </a:rPr>
                        <a:t>Identical to wp_yaw_const.txt</a:t>
                      </a:r>
                    </a:p>
                    <a:p>
                      <a:pPr algn="ctr">
                        <a:lnSpc>
                          <a:spcPct val="100000"/>
                        </a:lnSpc>
                      </a:pPr>
                      <a:endParaRPr lang="en-US" sz="1800" b="0" strike="noStrike" spc="-1" dirty="0">
                        <a:solidFill>
                          <a:srgbClr val="000000"/>
                        </a:solidFill>
                        <a:uFill>
                          <a:solidFill>
                            <a:srgbClr val="FFFFFF"/>
                          </a:solidFill>
                        </a:uFill>
                        <a:latin typeface="Arial"/>
                      </a:endParaRP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r h="564120">
                <a:tc>
                  <a:txBody>
                    <a:bodyPr/>
                    <a:lstStyle/>
                    <a:p>
                      <a:pPr algn="ctr">
                        <a:lnSpc>
                          <a:spcPct val="100000"/>
                        </a:lnSpc>
                      </a:pPr>
                      <a:r>
                        <a:rPr lang="en-US" sz="1800" b="0" strike="noStrike" spc="-1">
                          <a:solidFill>
                            <a:srgbClr val="000000"/>
                          </a:solidFill>
                          <a:uFill>
                            <a:solidFill>
                              <a:srgbClr val="FFFFFF"/>
                            </a:solidFill>
                          </a:uFill>
                          <a:latin typeface="Arial"/>
                        </a:rPr>
                        <a:t>wp_yaw_const.txt</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800" b="0" strike="noStrike" spc="-1" dirty="0" err="1">
                          <a:solidFill>
                            <a:srgbClr val="000000"/>
                          </a:solidFill>
                          <a:uFill>
                            <a:solidFill>
                              <a:srgbClr val="FFFFFF"/>
                            </a:solidFill>
                          </a:uFill>
                          <a:latin typeface="Arial"/>
                        </a:rPr>
                        <a:t>Pos</a:t>
                      </a:r>
                      <a:r>
                        <a:rPr lang="en-US" sz="1800" b="0" strike="noStrike" spc="-1" dirty="0">
                          <a:solidFill>
                            <a:srgbClr val="000000"/>
                          </a:solidFill>
                          <a:uFill>
                            <a:solidFill>
                              <a:srgbClr val="FFFFFF"/>
                            </a:solidFill>
                          </a:uFill>
                          <a:latin typeface="Arial"/>
                        </a:rPr>
                        <a:t> </a:t>
                      </a:r>
                      <a:r>
                        <a:rPr lang="en-US" sz="1800" b="0" strike="noStrike" spc="-1" dirty="0" err="1">
                          <a:solidFill>
                            <a:srgbClr val="000000"/>
                          </a:solidFill>
                          <a:uFill>
                            <a:solidFill>
                              <a:srgbClr val="FFFFFF"/>
                            </a:solidFill>
                          </a:uFill>
                          <a:latin typeface="Arial"/>
                        </a:rPr>
                        <a:t>x,y,z</a:t>
                      </a:r>
                      <a:r>
                        <a:rPr lang="en-US" sz="1800" b="0" strike="noStrike" spc="-1" dirty="0">
                          <a:solidFill>
                            <a:srgbClr val="000000"/>
                          </a:solidFill>
                          <a:uFill>
                            <a:solidFill>
                              <a:srgbClr val="FFFFFF"/>
                            </a:solidFill>
                          </a:uFill>
                          <a:latin typeface="Arial"/>
                        </a:rPr>
                        <a:t>, </a:t>
                      </a:r>
                      <a:r>
                        <a:rPr lang="en-US" sz="1800" b="0" strike="noStrike" spc="-1" dirty="0" smtClean="0">
                          <a:solidFill>
                            <a:srgbClr val="000000"/>
                          </a:solidFill>
                          <a:uFill>
                            <a:solidFill>
                              <a:srgbClr val="FFFFFF"/>
                            </a:solidFill>
                          </a:uFill>
                          <a:latin typeface="Arial"/>
                        </a:rPr>
                        <a:t>yaw(</a:t>
                      </a:r>
                      <a:r>
                        <a:rPr lang="en-US" sz="1800" b="0" strike="noStrike" spc="-1" dirty="0" err="1" smtClean="0">
                          <a:solidFill>
                            <a:srgbClr val="000000"/>
                          </a:solidFill>
                          <a:uFill>
                            <a:solidFill>
                              <a:srgbClr val="FFFFFF"/>
                            </a:solidFill>
                          </a:uFill>
                          <a:latin typeface="Arial"/>
                        </a:rPr>
                        <a:t>deg</a:t>
                      </a:r>
                      <a:r>
                        <a:rPr lang="en-US" sz="1800" b="0" strike="noStrike" spc="-1" dirty="0" smtClean="0">
                          <a:solidFill>
                            <a:srgbClr val="000000"/>
                          </a:solidFill>
                          <a:uFill>
                            <a:solidFill>
                              <a:srgbClr val="FFFFFF"/>
                            </a:solidFill>
                          </a:uFill>
                          <a:latin typeface="Arial"/>
                        </a:rPr>
                        <a:t>)</a:t>
                      </a:r>
                      <a:endParaRPr lang="en-US" sz="1800" b="0" strike="noStrike" spc="-1" dirty="0">
                        <a:solidFill>
                          <a:srgbClr val="000000"/>
                        </a:solidFill>
                        <a:uFill>
                          <a:solidFill>
                            <a:srgbClr val="FFFFFF"/>
                          </a:solidFill>
                        </a:uFill>
                        <a:latin typeface="Arial"/>
                      </a:endParaRP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lnSpc>
                          <a:spcPct val="100000"/>
                        </a:lnSpc>
                      </a:pPr>
                      <a:r>
                        <a:rPr lang="en-US" sz="1800" b="0" strike="noStrike" spc="-1" dirty="0" smtClean="0">
                          <a:solidFill>
                            <a:srgbClr val="000000"/>
                          </a:solidFill>
                          <a:uFill>
                            <a:solidFill>
                              <a:srgbClr val="FFFFFF"/>
                            </a:solidFill>
                          </a:uFill>
                          <a:latin typeface="Arial"/>
                        </a:rPr>
                        <a:t>Identical to wp_yaw.txt</a:t>
                      </a:r>
                    </a:p>
                    <a:p>
                      <a:pPr algn="ctr">
                        <a:lnSpc>
                          <a:spcPct val="100000"/>
                        </a:lnSpc>
                      </a:pPr>
                      <a:r>
                        <a:rPr lang="en-US" sz="1800" b="0" strike="noStrike" spc="-1" dirty="0" smtClean="0">
                          <a:solidFill>
                            <a:srgbClr val="000000"/>
                          </a:solidFill>
                          <a:uFill>
                            <a:solidFill>
                              <a:srgbClr val="FFFFFF"/>
                            </a:solidFill>
                          </a:uFill>
                          <a:latin typeface="Arial"/>
                        </a:rPr>
                        <a:t>Yaw is in </a:t>
                      </a:r>
                      <a:r>
                        <a:rPr lang="en-US" sz="1800" b="0" strike="noStrike" spc="-1" dirty="0" err="1" smtClean="0">
                          <a:solidFill>
                            <a:srgbClr val="000000"/>
                          </a:solidFill>
                          <a:uFill>
                            <a:solidFill>
                              <a:srgbClr val="FFFFFF"/>
                            </a:solidFill>
                          </a:uFill>
                          <a:latin typeface="Arial"/>
                        </a:rPr>
                        <a:t>deg</a:t>
                      </a:r>
                      <a:r>
                        <a:rPr lang="en-US" sz="1800" b="0" strike="noStrike" spc="-1" dirty="0" smtClean="0">
                          <a:solidFill>
                            <a:srgbClr val="000000"/>
                          </a:solidFill>
                          <a:uFill>
                            <a:solidFill>
                              <a:srgbClr val="FFFFFF"/>
                            </a:solidFill>
                          </a:uFill>
                          <a:latin typeface="Arial"/>
                        </a:rPr>
                        <a:t>(0-360)</a:t>
                      </a:r>
                      <a:endParaRPr lang="en-US" sz="1800" b="0" strike="noStrike" spc="-1" dirty="0">
                        <a:solidFill>
                          <a:srgbClr val="000000"/>
                        </a:solidFill>
                        <a:uFill>
                          <a:solidFill>
                            <a:srgbClr val="FFFFFF"/>
                          </a:solidFill>
                        </a:uFill>
                        <a:latin typeface="Arial"/>
                      </a:endParaRP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r>
            </a:tbl>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hurchlot_with_cars.csv</a:t>
            </a:r>
            <a:endParaRPr lang="en-US" dirty="0"/>
          </a:p>
        </p:txBody>
      </p:sp>
      <p:pic>
        <p:nvPicPr>
          <p:cNvPr id="4" name="Picture 3"/>
          <p:cNvPicPr>
            <a:picLocks noChangeAspect="1"/>
          </p:cNvPicPr>
          <p:nvPr/>
        </p:nvPicPr>
        <p:blipFill>
          <a:blip r:embed="rId3"/>
          <a:stretch>
            <a:fillRect/>
          </a:stretch>
        </p:blipFill>
        <p:spPr>
          <a:xfrm>
            <a:off x="5373954" y="4209116"/>
            <a:ext cx="4378867" cy="3278612"/>
          </a:xfrm>
          <a:prstGeom prst="rect">
            <a:avLst/>
          </a:prstGeom>
        </p:spPr>
      </p:pic>
      <p:pic>
        <p:nvPicPr>
          <p:cNvPr id="5" name="Picture 4"/>
          <p:cNvPicPr>
            <a:picLocks noChangeAspect="1"/>
          </p:cNvPicPr>
          <p:nvPr/>
        </p:nvPicPr>
        <p:blipFill>
          <a:blip r:embed="rId4"/>
          <a:stretch>
            <a:fillRect/>
          </a:stretch>
        </p:blipFill>
        <p:spPr>
          <a:xfrm>
            <a:off x="5317241" y="1125949"/>
            <a:ext cx="4435580" cy="3321075"/>
          </a:xfrm>
          <a:prstGeom prst="rect">
            <a:avLst/>
          </a:prstGeom>
        </p:spPr>
      </p:pic>
      <p:sp>
        <p:nvSpPr>
          <p:cNvPr id="7" name="Rectangle 6"/>
          <p:cNvSpPr/>
          <p:nvPr/>
        </p:nvSpPr>
        <p:spPr>
          <a:xfrm>
            <a:off x="258792" y="5271653"/>
            <a:ext cx="5283933" cy="1477328"/>
          </a:xfrm>
          <a:prstGeom prst="rect">
            <a:avLst/>
          </a:prstGeom>
        </p:spPr>
        <p:txBody>
          <a:bodyPr wrap="square">
            <a:spAutoFit/>
          </a:bodyPr>
          <a:lstStyle/>
          <a:p>
            <a:r>
              <a:rPr lang="en-US" b="1" dirty="0" smtClean="0"/>
              <a:t>Total Waypoints: </a:t>
            </a:r>
            <a:r>
              <a:rPr lang="en-US" dirty="0" smtClean="0"/>
              <a:t>61</a:t>
            </a:r>
          </a:p>
          <a:p>
            <a:r>
              <a:rPr lang="en-US" b="1" dirty="0" smtClean="0"/>
              <a:t>Distance Traveled Over Entire Waypoint Path: </a:t>
            </a:r>
            <a:r>
              <a:rPr lang="en-US" dirty="0" smtClean="0"/>
              <a:t>68.4871</a:t>
            </a:r>
          </a:p>
          <a:p>
            <a:r>
              <a:rPr lang="en-US" b="1" dirty="0" smtClean="0"/>
              <a:t>Column Headers: </a:t>
            </a:r>
            <a:r>
              <a:rPr lang="en-US" spc="-1" dirty="0" err="1">
                <a:solidFill>
                  <a:srgbClr val="000000"/>
                </a:solidFill>
                <a:uFill>
                  <a:solidFill>
                    <a:srgbClr val="FFFFFF"/>
                  </a:solidFill>
                </a:uFill>
              </a:rPr>
              <a:t>Pos</a:t>
            </a:r>
            <a:r>
              <a:rPr lang="en-US" spc="-1" dirty="0">
                <a:solidFill>
                  <a:srgbClr val="000000"/>
                </a:solidFill>
                <a:uFill>
                  <a:solidFill>
                    <a:srgbClr val="FFFFFF"/>
                  </a:solidFill>
                </a:uFill>
              </a:rPr>
              <a:t> </a:t>
            </a:r>
            <a:r>
              <a:rPr lang="en-US" spc="-1" dirty="0" err="1" smtClean="0">
                <a:solidFill>
                  <a:srgbClr val="000000"/>
                </a:solidFill>
                <a:uFill>
                  <a:solidFill>
                    <a:srgbClr val="FFFFFF"/>
                  </a:solidFill>
                </a:uFill>
              </a:rPr>
              <a:t>x,Pos</a:t>
            </a:r>
            <a:r>
              <a:rPr lang="en-US" spc="-1" dirty="0" smtClean="0">
                <a:solidFill>
                  <a:srgbClr val="000000"/>
                </a:solidFill>
                <a:uFill>
                  <a:solidFill>
                    <a:srgbClr val="FFFFFF"/>
                  </a:solidFill>
                </a:uFill>
              </a:rPr>
              <a:t> y, </a:t>
            </a:r>
            <a:r>
              <a:rPr lang="en-US" spc="-1" dirty="0" err="1" smtClean="0">
                <a:solidFill>
                  <a:srgbClr val="000000"/>
                </a:solidFill>
                <a:uFill>
                  <a:solidFill>
                    <a:srgbClr val="FFFFFF"/>
                  </a:solidFill>
                </a:uFill>
              </a:rPr>
              <a:t>Pos</a:t>
            </a:r>
            <a:r>
              <a:rPr lang="en-US" spc="-1" dirty="0" smtClean="0">
                <a:solidFill>
                  <a:srgbClr val="000000"/>
                </a:solidFill>
                <a:uFill>
                  <a:solidFill>
                    <a:srgbClr val="FFFFFF"/>
                  </a:solidFill>
                </a:uFill>
              </a:rPr>
              <a:t> z</a:t>
            </a:r>
            <a:r>
              <a:rPr lang="en-US" spc="-1" dirty="0">
                <a:solidFill>
                  <a:srgbClr val="000000"/>
                </a:solidFill>
                <a:uFill>
                  <a:solidFill>
                    <a:srgbClr val="FFFFFF"/>
                  </a:solidFill>
                </a:uFill>
              </a:rPr>
              <a:t>, yaw(rad</a:t>
            </a:r>
            <a:r>
              <a:rPr lang="en-US" spc="-1" dirty="0" smtClean="0">
                <a:solidFill>
                  <a:srgbClr val="000000"/>
                </a:solidFill>
                <a:uFill>
                  <a:solidFill>
                    <a:srgbClr val="FFFFFF"/>
                  </a:solidFill>
                </a:uFill>
              </a:rPr>
              <a:t>)</a:t>
            </a:r>
          </a:p>
          <a:p>
            <a:r>
              <a:rPr lang="en-US" spc="-1" dirty="0" smtClean="0">
                <a:solidFill>
                  <a:srgbClr val="000000"/>
                </a:solidFill>
                <a:uFill>
                  <a:solidFill>
                    <a:srgbClr val="FFFFFF"/>
                  </a:solidFill>
                </a:uFill>
              </a:rPr>
              <a:t>Yaw goes from +/- pi (rad)</a:t>
            </a:r>
            <a:endParaRPr lang="en-US" spc="-1" dirty="0">
              <a:solidFill>
                <a:srgbClr val="000000"/>
              </a:solidFill>
              <a:uFill>
                <a:solidFill>
                  <a:srgbClr val="FFFFFF"/>
                </a:solidFill>
              </a:uFill>
            </a:endParaRPr>
          </a:p>
        </p:txBody>
      </p:sp>
      <p:sp>
        <p:nvSpPr>
          <p:cNvPr id="10" name="TextBox 9"/>
          <p:cNvSpPr txBox="1"/>
          <p:nvPr/>
        </p:nvSpPr>
        <p:spPr>
          <a:xfrm>
            <a:off x="7272068" y="5054058"/>
            <a:ext cx="2877711" cy="646331"/>
          </a:xfrm>
          <a:prstGeom prst="rect">
            <a:avLst/>
          </a:prstGeom>
          <a:noFill/>
        </p:spPr>
        <p:txBody>
          <a:bodyPr wrap="none" rtlCol="0">
            <a:spAutoFit/>
          </a:bodyPr>
          <a:lstStyle/>
          <a:p>
            <a:r>
              <a:rPr lang="en-US" dirty="0" smtClean="0">
                <a:solidFill>
                  <a:srgbClr val="FF0000"/>
                </a:solidFill>
              </a:rPr>
              <a:t>1 unit of distance traveled </a:t>
            </a:r>
          </a:p>
          <a:p>
            <a:r>
              <a:rPr lang="en-US" dirty="0" smtClean="0">
                <a:solidFill>
                  <a:srgbClr val="FF0000"/>
                </a:solidFill>
              </a:rPr>
              <a:t>between waypoints</a:t>
            </a:r>
            <a:endParaRPr lang="en-US" dirty="0">
              <a:solidFill>
                <a:srgbClr val="FF0000"/>
              </a:solidFill>
            </a:endParaRPr>
          </a:p>
        </p:txBody>
      </p:sp>
      <p:pic>
        <p:nvPicPr>
          <p:cNvPr id="11" name="Picture 10"/>
          <p:cNvPicPr>
            <a:picLocks noChangeAspect="1"/>
          </p:cNvPicPr>
          <p:nvPr/>
        </p:nvPicPr>
        <p:blipFill>
          <a:blip r:embed="rId5"/>
          <a:stretch>
            <a:fillRect/>
          </a:stretch>
        </p:blipFill>
        <p:spPr>
          <a:xfrm>
            <a:off x="-159407" y="1052990"/>
            <a:ext cx="5702131" cy="4269387"/>
          </a:xfrm>
          <a:prstGeom prst="rect">
            <a:avLst/>
          </a:prstGeom>
        </p:spPr>
      </p:pic>
    </p:spTree>
    <p:extLst>
      <p:ext uri="{BB962C8B-B14F-4D97-AF65-F5344CB8AC3E}">
        <p14:creationId xmlns:p14="http://schemas.microsoft.com/office/powerpoint/2010/main" val="1918783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t>
            </a:r>
            <a:r>
              <a:rPr lang="en-US" dirty="0" smtClean="0"/>
              <a:t>im_waypoints.csv</a:t>
            </a:r>
            <a:endParaRPr lang="en-US" dirty="0"/>
          </a:p>
        </p:txBody>
      </p:sp>
      <p:pic>
        <p:nvPicPr>
          <p:cNvPr id="4" name="Picture 3"/>
          <p:cNvPicPr>
            <a:picLocks noChangeAspect="1"/>
          </p:cNvPicPr>
          <p:nvPr/>
        </p:nvPicPr>
        <p:blipFill>
          <a:blip r:embed="rId3"/>
          <a:stretch>
            <a:fillRect/>
          </a:stretch>
        </p:blipFill>
        <p:spPr>
          <a:xfrm>
            <a:off x="5717883" y="4108950"/>
            <a:ext cx="4362742" cy="3266539"/>
          </a:xfrm>
          <a:prstGeom prst="rect">
            <a:avLst/>
          </a:prstGeom>
        </p:spPr>
      </p:pic>
      <p:sp>
        <p:nvSpPr>
          <p:cNvPr id="5" name="TextBox 4"/>
          <p:cNvSpPr txBox="1"/>
          <p:nvPr/>
        </p:nvSpPr>
        <p:spPr>
          <a:xfrm>
            <a:off x="6961516" y="5002300"/>
            <a:ext cx="3198311" cy="646331"/>
          </a:xfrm>
          <a:prstGeom prst="rect">
            <a:avLst/>
          </a:prstGeom>
          <a:noFill/>
        </p:spPr>
        <p:txBody>
          <a:bodyPr wrap="none" rtlCol="0">
            <a:spAutoFit/>
          </a:bodyPr>
          <a:lstStyle/>
          <a:p>
            <a:r>
              <a:rPr lang="en-US" dirty="0" smtClean="0">
                <a:solidFill>
                  <a:srgbClr val="FF0000"/>
                </a:solidFill>
              </a:rPr>
              <a:t>Distance between waypoints </a:t>
            </a:r>
          </a:p>
          <a:p>
            <a:r>
              <a:rPr lang="en-US" dirty="0" smtClean="0">
                <a:solidFill>
                  <a:srgbClr val="FF0000"/>
                </a:solidFill>
              </a:rPr>
              <a:t>not constant, speed changing</a:t>
            </a:r>
            <a:endParaRPr lang="en-US" dirty="0">
              <a:solidFill>
                <a:srgbClr val="FF0000"/>
              </a:solidFill>
            </a:endParaRPr>
          </a:p>
        </p:txBody>
      </p:sp>
      <p:pic>
        <p:nvPicPr>
          <p:cNvPr id="7" name="Picture 6"/>
          <p:cNvPicPr>
            <a:picLocks noChangeAspect="1"/>
          </p:cNvPicPr>
          <p:nvPr/>
        </p:nvPicPr>
        <p:blipFill>
          <a:blip r:embed="rId4"/>
          <a:stretch>
            <a:fillRect/>
          </a:stretch>
        </p:blipFill>
        <p:spPr>
          <a:xfrm>
            <a:off x="5717883" y="979761"/>
            <a:ext cx="4325242" cy="3238461"/>
          </a:xfrm>
          <a:prstGeom prst="rect">
            <a:avLst/>
          </a:prstGeom>
        </p:spPr>
      </p:pic>
      <p:sp>
        <p:nvSpPr>
          <p:cNvPr id="8" name="TextBox 7"/>
          <p:cNvSpPr txBox="1"/>
          <p:nvPr/>
        </p:nvSpPr>
        <p:spPr>
          <a:xfrm>
            <a:off x="6510067" y="2495422"/>
            <a:ext cx="1821845" cy="369332"/>
          </a:xfrm>
          <a:prstGeom prst="rect">
            <a:avLst/>
          </a:prstGeom>
          <a:noFill/>
        </p:spPr>
        <p:txBody>
          <a:bodyPr wrap="none" rtlCol="0">
            <a:spAutoFit/>
          </a:bodyPr>
          <a:lstStyle/>
          <a:p>
            <a:r>
              <a:rPr lang="en-US" dirty="0" smtClean="0">
                <a:solidFill>
                  <a:srgbClr val="FF0000"/>
                </a:solidFill>
              </a:rPr>
              <a:t>Yaw angle bad?</a:t>
            </a:r>
            <a:endParaRPr lang="en-US" dirty="0">
              <a:solidFill>
                <a:srgbClr val="FF0000"/>
              </a:solidFill>
            </a:endParaRPr>
          </a:p>
        </p:txBody>
      </p:sp>
      <p:sp>
        <p:nvSpPr>
          <p:cNvPr id="11" name="Rectangle 10"/>
          <p:cNvSpPr/>
          <p:nvPr/>
        </p:nvSpPr>
        <p:spPr>
          <a:xfrm>
            <a:off x="258792" y="5271653"/>
            <a:ext cx="5283933" cy="1477328"/>
          </a:xfrm>
          <a:prstGeom prst="rect">
            <a:avLst/>
          </a:prstGeom>
        </p:spPr>
        <p:txBody>
          <a:bodyPr wrap="square">
            <a:spAutoFit/>
          </a:bodyPr>
          <a:lstStyle/>
          <a:p>
            <a:r>
              <a:rPr lang="en-US" b="1" dirty="0" smtClean="0"/>
              <a:t>Total Waypoints: </a:t>
            </a:r>
            <a:r>
              <a:rPr lang="en-US" dirty="0" smtClean="0"/>
              <a:t>11011</a:t>
            </a:r>
          </a:p>
          <a:p>
            <a:r>
              <a:rPr lang="en-US" b="1" dirty="0" smtClean="0"/>
              <a:t>Distance Traveled Over Entire Waypoint Path: </a:t>
            </a:r>
            <a:r>
              <a:rPr lang="en-US" dirty="0" smtClean="0"/>
              <a:t>7014.1148</a:t>
            </a:r>
          </a:p>
          <a:p>
            <a:r>
              <a:rPr lang="en-US" b="1" dirty="0" smtClean="0"/>
              <a:t>Column Headers: </a:t>
            </a:r>
            <a:r>
              <a:rPr lang="en-US" spc="-1" dirty="0" err="1">
                <a:solidFill>
                  <a:srgbClr val="000000"/>
                </a:solidFill>
                <a:uFill>
                  <a:solidFill>
                    <a:srgbClr val="FFFFFF"/>
                  </a:solidFill>
                </a:uFill>
              </a:rPr>
              <a:t>Pos</a:t>
            </a:r>
            <a:r>
              <a:rPr lang="en-US" spc="-1" dirty="0">
                <a:solidFill>
                  <a:srgbClr val="000000"/>
                </a:solidFill>
                <a:uFill>
                  <a:solidFill>
                    <a:srgbClr val="FFFFFF"/>
                  </a:solidFill>
                </a:uFill>
              </a:rPr>
              <a:t> </a:t>
            </a:r>
            <a:r>
              <a:rPr lang="en-US" spc="-1" dirty="0" err="1" smtClean="0">
                <a:solidFill>
                  <a:srgbClr val="000000"/>
                </a:solidFill>
                <a:uFill>
                  <a:solidFill>
                    <a:srgbClr val="FFFFFF"/>
                  </a:solidFill>
                </a:uFill>
              </a:rPr>
              <a:t>x,Pos</a:t>
            </a:r>
            <a:r>
              <a:rPr lang="en-US" spc="-1" dirty="0" smtClean="0">
                <a:solidFill>
                  <a:srgbClr val="000000"/>
                </a:solidFill>
                <a:uFill>
                  <a:solidFill>
                    <a:srgbClr val="FFFFFF"/>
                  </a:solidFill>
                </a:uFill>
              </a:rPr>
              <a:t> y, </a:t>
            </a:r>
            <a:r>
              <a:rPr lang="en-US" spc="-1" dirty="0" err="1" smtClean="0">
                <a:solidFill>
                  <a:srgbClr val="000000"/>
                </a:solidFill>
                <a:uFill>
                  <a:solidFill>
                    <a:srgbClr val="FFFFFF"/>
                  </a:solidFill>
                </a:uFill>
              </a:rPr>
              <a:t>Pos</a:t>
            </a:r>
            <a:r>
              <a:rPr lang="en-US" spc="-1" dirty="0" smtClean="0">
                <a:solidFill>
                  <a:srgbClr val="000000"/>
                </a:solidFill>
                <a:uFill>
                  <a:solidFill>
                    <a:srgbClr val="FFFFFF"/>
                  </a:solidFill>
                </a:uFill>
              </a:rPr>
              <a:t> z</a:t>
            </a:r>
            <a:r>
              <a:rPr lang="en-US" spc="-1" dirty="0">
                <a:solidFill>
                  <a:srgbClr val="000000"/>
                </a:solidFill>
                <a:uFill>
                  <a:solidFill>
                    <a:srgbClr val="FFFFFF"/>
                  </a:solidFill>
                </a:uFill>
              </a:rPr>
              <a:t>, yaw(rad</a:t>
            </a:r>
            <a:r>
              <a:rPr lang="en-US" spc="-1" dirty="0" smtClean="0">
                <a:solidFill>
                  <a:srgbClr val="000000"/>
                </a:solidFill>
                <a:uFill>
                  <a:solidFill>
                    <a:srgbClr val="FFFFFF"/>
                  </a:solidFill>
                </a:uFill>
              </a:rPr>
              <a:t>)</a:t>
            </a:r>
          </a:p>
          <a:p>
            <a:r>
              <a:rPr lang="en-US" spc="-1" dirty="0" smtClean="0">
                <a:solidFill>
                  <a:srgbClr val="000000"/>
                </a:solidFill>
                <a:uFill>
                  <a:solidFill>
                    <a:srgbClr val="FFFFFF"/>
                  </a:solidFill>
                </a:uFill>
              </a:rPr>
              <a:t>Yaw is constant, doesn’t make sense</a:t>
            </a:r>
            <a:endParaRPr lang="en-US" spc="-1" dirty="0">
              <a:solidFill>
                <a:srgbClr val="000000"/>
              </a:solidFill>
              <a:uFill>
                <a:solidFill>
                  <a:srgbClr val="FFFFFF"/>
                </a:solidFill>
              </a:uFill>
            </a:endParaRPr>
          </a:p>
        </p:txBody>
      </p:sp>
      <p:pic>
        <p:nvPicPr>
          <p:cNvPr id="12" name="Picture 11"/>
          <p:cNvPicPr>
            <a:picLocks noChangeAspect="1"/>
          </p:cNvPicPr>
          <p:nvPr/>
        </p:nvPicPr>
        <p:blipFill>
          <a:blip r:embed="rId5"/>
          <a:stretch>
            <a:fillRect/>
          </a:stretch>
        </p:blipFill>
        <p:spPr>
          <a:xfrm>
            <a:off x="255061" y="1053885"/>
            <a:ext cx="5633190" cy="4217768"/>
          </a:xfrm>
          <a:prstGeom prst="rect">
            <a:avLst/>
          </a:prstGeom>
        </p:spPr>
      </p:pic>
    </p:spTree>
    <p:extLst>
      <p:ext uri="{BB962C8B-B14F-4D97-AF65-F5344CB8AC3E}">
        <p14:creationId xmlns:p14="http://schemas.microsoft.com/office/powerpoint/2010/main" val="2033433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5717883" y="4001033"/>
            <a:ext cx="4401015" cy="3295195"/>
          </a:xfrm>
          <a:prstGeom prst="rect">
            <a:avLst/>
          </a:prstGeom>
        </p:spPr>
      </p:pic>
      <p:sp>
        <p:nvSpPr>
          <p:cNvPr id="2" name="Title 1"/>
          <p:cNvSpPr>
            <a:spLocks noGrp="1"/>
          </p:cNvSpPr>
          <p:nvPr>
            <p:ph type="title"/>
          </p:nvPr>
        </p:nvSpPr>
        <p:spPr/>
        <p:txBody>
          <a:bodyPr/>
          <a:lstStyle/>
          <a:p>
            <a:r>
              <a:rPr lang="en-US" dirty="0" smtClean="0"/>
              <a:t>wpt_yaw_const.txt</a:t>
            </a:r>
            <a:endParaRPr lang="en-US" dirty="0"/>
          </a:p>
        </p:txBody>
      </p:sp>
      <p:sp>
        <p:nvSpPr>
          <p:cNvPr id="5" name="TextBox 4"/>
          <p:cNvSpPr txBox="1"/>
          <p:nvPr/>
        </p:nvSpPr>
        <p:spPr>
          <a:xfrm>
            <a:off x="6961516" y="5002300"/>
            <a:ext cx="3198311" cy="646331"/>
          </a:xfrm>
          <a:prstGeom prst="rect">
            <a:avLst/>
          </a:prstGeom>
          <a:noFill/>
        </p:spPr>
        <p:txBody>
          <a:bodyPr wrap="none" rtlCol="0">
            <a:spAutoFit/>
          </a:bodyPr>
          <a:lstStyle/>
          <a:p>
            <a:r>
              <a:rPr lang="en-US" dirty="0" smtClean="0">
                <a:solidFill>
                  <a:srgbClr val="FF0000"/>
                </a:solidFill>
              </a:rPr>
              <a:t>Distance between waypoints </a:t>
            </a:r>
          </a:p>
          <a:p>
            <a:r>
              <a:rPr lang="en-US" dirty="0" smtClean="0">
                <a:solidFill>
                  <a:srgbClr val="FF0000"/>
                </a:solidFill>
              </a:rPr>
              <a:t>not constant, speed changing</a:t>
            </a:r>
            <a:endParaRPr lang="en-US" dirty="0">
              <a:solidFill>
                <a:srgbClr val="FF0000"/>
              </a:solidFill>
            </a:endParaRPr>
          </a:p>
        </p:txBody>
      </p:sp>
      <p:sp>
        <p:nvSpPr>
          <p:cNvPr id="11" name="Rectangle 10"/>
          <p:cNvSpPr/>
          <p:nvPr/>
        </p:nvSpPr>
        <p:spPr>
          <a:xfrm>
            <a:off x="258792" y="5271653"/>
            <a:ext cx="5283933" cy="2031325"/>
          </a:xfrm>
          <a:prstGeom prst="rect">
            <a:avLst/>
          </a:prstGeom>
        </p:spPr>
        <p:txBody>
          <a:bodyPr wrap="square">
            <a:spAutoFit/>
          </a:bodyPr>
          <a:lstStyle/>
          <a:p>
            <a:r>
              <a:rPr lang="en-US" b="1" dirty="0" smtClean="0"/>
              <a:t>Total Waypoints: </a:t>
            </a:r>
            <a:r>
              <a:rPr lang="en-US" dirty="0" smtClean="0"/>
              <a:t>10902</a:t>
            </a:r>
          </a:p>
          <a:p>
            <a:r>
              <a:rPr lang="en-US" b="1" dirty="0" smtClean="0"/>
              <a:t>Distance Traveled Over Entire Waypoint Path: </a:t>
            </a:r>
            <a:r>
              <a:rPr lang="en-US" dirty="0" smtClean="0"/>
              <a:t>6968.739</a:t>
            </a:r>
          </a:p>
          <a:p>
            <a:r>
              <a:rPr lang="en-US" b="1" dirty="0" smtClean="0"/>
              <a:t>Column Headers: </a:t>
            </a:r>
            <a:r>
              <a:rPr lang="en-US" spc="-1" dirty="0" err="1">
                <a:solidFill>
                  <a:srgbClr val="000000"/>
                </a:solidFill>
                <a:uFill>
                  <a:solidFill>
                    <a:srgbClr val="FFFFFF"/>
                  </a:solidFill>
                </a:uFill>
              </a:rPr>
              <a:t>Pos</a:t>
            </a:r>
            <a:r>
              <a:rPr lang="en-US" spc="-1" dirty="0">
                <a:solidFill>
                  <a:srgbClr val="000000"/>
                </a:solidFill>
                <a:uFill>
                  <a:solidFill>
                    <a:srgbClr val="FFFFFF"/>
                  </a:solidFill>
                </a:uFill>
              </a:rPr>
              <a:t> </a:t>
            </a:r>
            <a:r>
              <a:rPr lang="en-US" spc="-1" dirty="0" err="1" smtClean="0">
                <a:solidFill>
                  <a:srgbClr val="000000"/>
                </a:solidFill>
                <a:uFill>
                  <a:solidFill>
                    <a:srgbClr val="FFFFFF"/>
                  </a:solidFill>
                </a:uFill>
              </a:rPr>
              <a:t>x,Pos</a:t>
            </a:r>
            <a:r>
              <a:rPr lang="en-US" spc="-1" dirty="0" smtClean="0">
                <a:solidFill>
                  <a:srgbClr val="000000"/>
                </a:solidFill>
                <a:uFill>
                  <a:solidFill>
                    <a:srgbClr val="FFFFFF"/>
                  </a:solidFill>
                </a:uFill>
              </a:rPr>
              <a:t> y, </a:t>
            </a:r>
            <a:r>
              <a:rPr lang="en-US" spc="-1" dirty="0" err="1" smtClean="0">
                <a:solidFill>
                  <a:srgbClr val="000000"/>
                </a:solidFill>
                <a:uFill>
                  <a:solidFill>
                    <a:srgbClr val="FFFFFF"/>
                  </a:solidFill>
                </a:uFill>
              </a:rPr>
              <a:t>Pos</a:t>
            </a:r>
            <a:r>
              <a:rPr lang="en-US" spc="-1" dirty="0" smtClean="0">
                <a:solidFill>
                  <a:srgbClr val="000000"/>
                </a:solidFill>
                <a:uFill>
                  <a:solidFill>
                    <a:srgbClr val="FFFFFF"/>
                  </a:solidFill>
                </a:uFill>
              </a:rPr>
              <a:t> z</a:t>
            </a:r>
            <a:r>
              <a:rPr lang="en-US" spc="-1" dirty="0">
                <a:solidFill>
                  <a:srgbClr val="000000"/>
                </a:solidFill>
                <a:uFill>
                  <a:solidFill>
                    <a:srgbClr val="FFFFFF"/>
                  </a:solidFill>
                </a:uFill>
              </a:rPr>
              <a:t>, </a:t>
            </a:r>
            <a:r>
              <a:rPr lang="en-US" spc="-1" dirty="0" smtClean="0">
                <a:solidFill>
                  <a:srgbClr val="000000"/>
                </a:solidFill>
                <a:uFill>
                  <a:solidFill>
                    <a:srgbClr val="FFFFFF"/>
                  </a:solidFill>
                </a:uFill>
              </a:rPr>
              <a:t>yaw(</a:t>
            </a:r>
            <a:r>
              <a:rPr lang="en-US" spc="-1" dirty="0" err="1" smtClean="0">
                <a:solidFill>
                  <a:srgbClr val="000000"/>
                </a:solidFill>
                <a:uFill>
                  <a:solidFill>
                    <a:srgbClr val="FFFFFF"/>
                  </a:solidFill>
                </a:uFill>
              </a:rPr>
              <a:t>deg</a:t>
            </a:r>
            <a:r>
              <a:rPr lang="en-US" spc="-1" dirty="0" smtClean="0">
                <a:solidFill>
                  <a:srgbClr val="000000"/>
                </a:solidFill>
                <a:uFill>
                  <a:solidFill>
                    <a:srgbClr val="FFFFFF"/>
                  </a:solidFill>
                </a:uFill>
              </a:rPr>
              <a:t>)</a:t>
            </a:r>
          </a:p>
          <a:p>
            <a:r>
              <a:rPr lang="en-US" spc="-1" dirty="0" smtClean="0">
                <a:solidFill>
                  <a:srgbClr val="000000"/>
                </a:solidFill>
                <a:uFill>
                  <a:solidFill>
                    <a:srgbClr val="FFFFFF"/>
                  </a:solidFill>
                </a:uFill>
              </a:rPr>
              <a:t>Yaw goes from 0 to 360 </a:t>
            </a:r>
            <a:r>
              <a:rPr lang="en-US" spc="-1" dirty="0" err="1" smtClean="0">
                <a:solidFill>
                  <a:srgbClr val="000000"/>
                </a:solidFill>
                <a:uFill>
                  <a:solidFill>
                    <a:srgbClr val="FFFFFF"/>
                  </a:solidFill>
                </a:uFill>
              </a:rPr>
              <a:t>deg</a:t>
            </a:r>
            <a:endParaRPr lang="en-US" spc="-1" dirty="0" smtClean="0">
              <a:solidFill>
                <a:srgbClr val="000000"/>
              </a:solidFill>
              <a:uFill>
                <a:solidFill>
                  <a:srgbClr val="FFFFFF"/>
                </a:solidFill>
              </a:uFill>
            </a:endParaRPr>
          </a:p>
          <a:p>
            <a:r>
              <a:rPr lang="en-US" spc="-1" dirty="0" smtClean="0">
                <a:solidFill>
                  <a:srgbClr val="000000"/>
                </a:solidFill>
                <a:uFill>
                  <a:solidFill>
                    <a:srgbClr val="FFFFFF"/>
                  </a:solidFill>
                </a:uFill>
              </a:rPr>
              <a:t>Same path as sim_waypoints.csv, but yaw is correct in this file</a:t>
            </a:r>
            <a:endParaRPr lang="en-US" spc="-1" dirty="0">
              <a:solidFill>
                <a:srgbClr val="000000"/>
              </a:solidFill>
              <a:uFill>
                <a:solidFill>
                  <a:srgbClr val="FFFFFF"/>
                </a:solidFill>
              </a:uFill>
            </a:endParaRPr>
          </a:p>
        </p:txBody>
      </p:sp>
      <p:pic>
        <p:nvPicPr>
          <p:cNvPr id="3" name="Picture 2"/>
          <p:cNvPicPr>
            <a:picLocks noChangeAspect="1"/>
          </p:cNvPicPr>
          <p:nvPr/>
        </p:nvPicPr>
        <p:blipFill>
          <a:blip r:embed="rId4"/>
          <a:stretch>
            <a:fillRect/>
          </a:stretch>
        </p:blipFill>
        <p:spPr>
          <a:xfrm>
            <a:off x="261333" y="1098998"/>
            <a:ext cx="5456550" cy="4085511"/>
          </a:xfrm>
          <a:prstGeom prst="rect">
            <a:avLst/>
          </a:prstGeom>
        </p:spPr>
      </p:pic>
      <p:pic>
        <p:nvPicPr>
          <p:cNvPr id="9" name="Picture 8"/>
          <p:cNvPicPr>
            <a:picLocks noChangeAspect="1"/>
          </p:cNvPicPr>
          <p:nvPr/>
        </p:nvPicPr>
        <p:blipFill>
          <a:blip r:embed="rId5"/>
          <a:stretch>
            <a:fillRect/>
          </a:stretch>
        </p:blipFill>
        <p:spPr>
          <a:xfrm>
            <a:off x="5473098" y="458721"/>
            <a:ext cx="4731061" cy="3542312"/>
          </a:xfrm>
          <a:prstGeom prst="rect">
            <a:avLst/>
          </a:prstGeom>
        </p:spPr>
      </p:pic>
    </p:spTree>
    <p:extLst>
      <p:ext uri="{BB962C8B-B14F-4D97-AF65-F5344CB8AC3E}">
        <p14:creationId xmlns:p14="http://schemas.microsoft.com/office/powerpoint/2010/main" val="852751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413443" y="3832810"/>
            <a:ext cx="4850369" cy="3631642"/>
          </a:xfrm>
          <a:prstGeom prst="rect">
            <a:avLst/>
          </a:prstGeom>
        </p:spPr>
      </p:pic>
      <p:sp>
        <p:nvSpPr>
          <p:cNvPr id="2" name="Title 1"/>
          <p:cNvSpPr>
            <a:spLocks noGrp="1"/>
          </p:cNvSpPr>
          <p:nvPr>
            <p:ph type="title"/>
          </p:nvPr>
        </p:nvSpPr>
        <p:spPr/>
        <p:txBody>
          <a:bodyPr/>
          <a:lstStyle/>
          <a:p>
            <a:r>
              <a:rPr lang="en-US" dirty="0" smtClean="0"/>
              <a:t>wpt_yaw.txt</a:t>
            </a:r>
            <a:endParaRPr lang="en-US" dirty="0"/>
          </a:p>
        </p:txBody>
      </p:sp>
      <p:sp>
        <p:nvSpPr>
          <p:cNvPr id="5" name="TextBox 4"/>
          <p:cNvSpPr txBox="1"/>
          <p:nvPr/>
        </p:nvSpPr>
        <p:spPr>
          <a:xfrm>
            <a:off x="6770130" y="5002300"/>
            <a:ext cx="3198311" cy="646331"/>
          </a:xfrm>
          <a:prstGeom prst="rect">
            <a:avLst/>
          </a:prstGeom>
          <a:noFill/>
        </p:spPr>
        <p:txBody>
          <a:bodyPr wrap="none" rtlCol="0">
            <a:spAutoFit/>
          </a:bodyPr>
          <a:lstStyle/>
          <a:p>
            <a:r>
              <a:rPr lang="en-US" dirty="0" smtClean="0">
                <a:solidFill>
                  <a:srgbClr val="FF0000"/>
                </a:solidFill>
              </a:rPr>
              <a:t>Distance between waypoints </a:t>
            </a:r>
          </a:p>
          <a:p>
            <a:r>
              <a:rPr lang="en-US" dirty="0" smtClean="0">
                <a:solidFill>
                  <a:srgbClr val="FF0000"/>
                </a:solidFill>
              </a:rPr>
              <a:t>not constant, speed changing</a:t>
            </a:r>
            <a:endParaRPr lang="en-US" dirty="0">
              <a:solidFill>
                <a:srgbClr val="FF0000"/>
              </a:solidFill>
            </a:endParaRPr>
          </a:p>
        </p:txBody>
      </p:sp>
      <p:sp>
        <p:nvSpPr>
          <p:cNvPr id="11" name="Rectangle 10"/>
          <p:cNvSpPr/>
          <p:nvPr/>
        </p:nvSpPr>
        <p:spPr>
          <a:xfrm>
            <a:off x="258792" y="5271653"/>
            <a:ext cx="5283933" cy="2031325"/>
          </a:xfrm>
          <a:prstGeom prst="rect">
            <a:avLst/>
          </a:prstGeom>
        </p:spPr>
        <p:txBody>
          <a:bodyPr wrap="square">
            <a:spAutoFit/>
          </a:bodyPr>
          <a:lstStyle/>
          <a:p>
            <a:r>
              <a:rPr lang="en-US" b="1" dirty="0" smtClean="0"/>
              <a:t>Total Waypoints: </a:t>
            </a:r>
            <a:r>
              <a:rPr lang="en-US" dirty="0" smtClean="0"/>
              <a:t>10902</a:t>
            </a:r>
          </a:p>
          <a:p>
            <a:r>
              <a:rPr lang="en-US" b="1" dirty="0" smtClean="0"/>
              <a:t>Distance Traveled Over Entire Waypoint Path: </a:t>
            </a:r>
            <a:r>
              <a:rPr lang="en-US" dirty="0" smtClean="0"/>
              <a:t>6968.739</a:t>
            </a:r>
          </a:p>
          <a:p>
            <a:r>
              <a:rPr lang="en-US" b="1" dirty="0" smtClean="0"/>
              <a:t>Column Headers: </a:t>
            </a:r>
            <a:r>
              <a:rPr lang="en-US" spc="-1" dirty="0" err="1">
                <a:solidFill>
                  <a:srgbClr val="000000"/>
                </a:solidFill>
                <a:uFill>
                  <a:solidFill>
                    <a:srgbClr val="FFFFFF"/>
                  </a:solidFill>
                </a:uFill>
              </a:rPr>
              <a:t>Pos</a:t>
            </a:r>
            <a:r>
              <a:rPr lang="en-US" spc="-1" dirty="0">
                <a:solidFill>
                  <a:srgbClr val="000000"/>
                </a:solidFill>
                <a:uFill>
                  <a:solidFill>
                    <a:srgbClr val="FFFFFF"/>
                  </a:solidFill>
                </a:uFill>
              </a:rPr>
              <a:t> </a:t>
            </a:r>
            <a:r>
              <a:rPr lang="en-US" spc="-1" dirty="0" err="1" smtClean="0">
                <a:solidFill>
                  <a:srgbClr val="000000"/>
                </a:solidFill>
                <a:uFill>
                  <a:solidFill>
                    <a:srgbClr val="FFFFFF"/>
                  </a:solidFill>
                </a:uFill>
              </a:rPr>
              <a:t>x,Pos</a:t>
            </a:r>
            <a:r>
              <a:rPr lang="en-US" spc="-1" dirty="0" smtClean="0">
                <a:solidFill>
                  <a:srgbClr val="000000"/>
                </a:solidFill>
                <a:uFill>
                  <a:solidFill>
                    <a:srgbClr val="FFFFFF"/>
                  </a:solidFill>
                </a:uFill>
              </a:rPr>
              <a:t> y, </a:t>
            </a:r>
            <a:r>
              <a:rPr lang="en-US" spc="-1" dirty="0" err="1" smtClean="0">
                <a:solidFill>
                  <a:srgbClr val="000000"/>
                </a:solidFill>
                <a:uFill>
                  <a:solidFill>
                    <a:srgbClr val="FFFFFF"/>
                  </a:solidFill>
                </a:uFill>
              </a:rPr>
              <a:t>Pos</a:t>
            </a:r>
            <a:r>
              <a:rPr lang="en-US" spc="-1" dirty="0" smtClean="0">
                <a:solidFill>
                  <a:srgbClr val="000000"/>
                </a:solidFill>
                <a:uFill>
                  <a:solidFill>
                    <a:srgbClr val="FFFFFF"/>
                  </a:solidFill>
                </a:uFill>
              </a:rPr>
              <a:t> z</a:t>
            </a:r>
            <a:r>
              <a:rPr lang="en-US" spc="-1" dirty="0">
                <a:solidFill>
                  <a:srgbClr val="000000"/>
                </a:solidFill>
                <a:uFill>
                  <a:solidFill>
                    <a:srgbClr val="FFFFFF"/>
                  </a:solidFill>
                </a:uFill>
              </a:rPr>
              <a:t>, </a:t>
            </a:r>
            <a:r>
              <a:rPr lang="en-US" spc="-1" dirty="0" smtClean="0">
                <a:solidFill>
                  <a:srgbClr val="000000"/>
                </a:solidFill>
                <a:uFill>
                  <a:solidFill>
                    <a:srgbClr val="FFFFFF"/>
                  </a:solidFill>
                </a:uFill>
              </a:rPr>
              <a:t>yaw(</a:t>
            </a:r>
            <a:r>
              <a:rPr lang="en-US" spc="-1" dirty="0" err="1" smtClean="0">
                <a:solidFill>
                  <a:srgbClr val="000000"/>
                </a:solidFill>
                <a:uFill>
                  <a:solidFill>
                    <a:srgbClr val="FFFFFF"/>
                  </a:solidFill>
                </a:uFill>
              </a:rPr>
              <a:t>deg</a:t>
            </a:r>
            <a:r>
              <a:rPr lang="en-US" spc="-1" dirty="0" smtClean="0">
                <a:solidFill>
                  <a:srgbClr val="000000"/>
                </a:solidFill>
                <a:uFill>
                  <a:solidFill>
                    <a:srgbClr val="FFFFFF"/>
                  </a:solidFill>
                </a:uFill>
              </a:rPr>
              <a:t>)</a:t>
            </a:r>
          </a:p>
          <a:p>
            <a:r>
              <a:rPr lang="en-US" spc="-1" dirty="0" smtClean="0">
                <a:solidFill>
                  <a:srgbClr val="000000"/>
                </a:solidFill>
                <a:uFill>
                  <a:solidFill>
                    <a:srgbClr val="FFFFFF"/>
                  </a:solidFill>
                </a:uFill>
              </a:rPr>
              <a:t>Yaw goes from 0 to 360 </a:t>
            </a:r>
            <a:r>
              <a:rPr lang="en-US" spc="-1" dirty="0" err="1" smtClean="0">
                <a:solidFill>
                  <a:srgbClr val="000000"/>
                </a:solidFill>
                <a:uFill>
                  <a:solidFill>
                    <a:srgbClr val="FFFFFF"/>
                  </a:solidFill>
                </a:uFill>
              </a:rPr>
              <a:t>deg</a:t>
            </a:r>
            <a:endParaRPr lang="en-US" spc="-1" dirty="0" smtClean="0">
              <a:solidFill>
                <a:srgbClr val="000000"/>
              </a:solidFill>
              <a:uFill>
                <a:solidFill>
                  <a:srgbClr val="FFFFFF"/>
                </a:solidFill>
              </a:uFill>
            </a:endParaRPr>
          </a:p>
          <a:p>
            <a:r>
              <a:rPr lang="en-US" spc="-1" dirty="0" smtClean="0">
                <a:solidFill>
                  <a:srgbClr val="000000"/>
                </a:solidFill>
                <a:uFill>
                  <a:solidFill>
                    <a:srgbClr val="FFFFFF"/>
                  </a:solidFill>
                </a:uFill>
              </a:rPr>
              <a:t>Same path as sim_waypoints.csv, but yaw is correct in this file</a:t>
            </a:r>
            <a:endParaRPr lang="en-US" spc="-1" dirty="0">
              <a:solidFill>
                <a:srgbClr val="000000"/>
              </a:solidFill>
              <a:uFill>
                <a:solidFill>
                  <a:srgbClr val="FFFFFF"/>
                </a:solidFill>
              </a:uFill>
            </a:endParaRPr>
          </a:p>
        </p:txBody>
      </p:sp>
      <p:pic>
        <p:nvPicPr>
          <p:cNvPr id="8" name="Picture 7"/>
          <p:cNvPicPr>
            <a:picLocks noChangeAspect="1"/>
          </p:cNvPicPr>
          <p:nvPr/>
        </p:nvPicPr>
        <p:blipFill>
          <a:blip r:embed="rId4"/>
          <a:stretch>
            <a:fillRect/>
          </a:stretch>
        </p:blipFill>
        <p:spPr>
          <a:xfrm>
            <a:off x="5473165" y="236597"/>
            <a:ext cx="4686662" cy="3509069"/>
          </a:xfrm>
          <a:prstGeom prst="rect">
            <a:avLst/>
          </a:prstGeom>
        </p:spPr>
      </p:pic>
      <p:pic>
        <p:nvPicPr>
          <p:cNvPr id="10" name="Picture 9"/>
          <p:cNvPicPr>
            <a:picLocks noChangeAspect="1"/>
          </p:cNvPicPr>
          <p:nvPr/>
        </p:nvPicPr>
        <p:blipFill>
          <a:blip r:embed="rId5"/>
          <a:stretch>
            <a:fillRect/>
          </a:stretch>
        </p:blipFill>
        <p:spPr>
          <a:xfrm>
            <a:off x="258792" y="1147882"/>
            <a:ext cx="5449455" cy="4080199"/>
          </a:xfrm>
          <a:prstGeom prst="rect">
            <a:avLst/>
          </a:prstGeom>
        </p:spPr>
      </p:pic>
    </p:spTree>
    <p:extLst>
      <p:ext uri="{BB962C8B-B14F-4D97-AF65-F5344CB8AC3E}">
        <p14:creationId xmlns:p14="http://schemas.microsoft.com/office/powerpoint/2010/main" val="33891092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CustomShape 1"/>
          <p:cNvSpPr/>
          <p:nvPr/>
        </p:nvSpPr>
        <p:spPr>
          <a:xfrm>
            <a:off x="504000" y="301320"/>
            <a:ext cx="9071280" cy="1261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uFill>
                  <a:solidFill>
                    <a:srgbClr val="FFFFFF"/>
                  </a:solidFill>
                </a:uFill>
                <a:latin typeface="Arial"/>
              </a:rPr>
              <a:t>waypoint_loader.py</a:t>
            </a:r>
            <a:endParaRPr lang="en-US" sz="1800" b="0" strike="noStrike" spc="-1">
              <a:solidFill>
                <a:srgbClr val="000000"/>
              </a:solidFill>
              <a:uFill>
                <a:solidFill>
                  <a:srgbClr val="FFFFFF"/>
                </a:solidFill>
              </a:uFill>
              <a:latin typeface="Arial"/>
            </a:endParaRPr>
          </a:p>
        </p:txBody>
      </p:sp>
      <p:sp>
        <p:nvSpPr>
          <p:cNvPr id="41" name="CustomShape 2"/>
          <p:cNvSpPr/>
          <p:nvPr/>
        </p:nvSpPr>
        <p:spPr>
          <a:xfrm>
            <a:off x="1373760" y="1756439"/>
            <a:ext cx="7404120" cy="535674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1800" b="1" strike="noStrike" spc="-1" dirty="0" smtClean="0">
                <a:solidFill>
                  <a:srgbClr val="000000"/>
                </a:solidFill>
                <a:uFill>
                  <a:solidFill>
                    <a:srgbClr val="FFFFFF"/>
                  </a:solidFill>
                </a:uFill>
                <a:latin typeface="Arial"/>
              </a:rPr>
              <a:t>Random Notes:</a:t>
            </a:r>
          </a:p>
          <a:p>
            <a:r>
              <a:rPr lang="en-US" sz="1800" b="0" strike="noStrike" spc="-1" dirty="0" smtClean="0">
                <a:solidFill>
                  <a:srgbClr val="000000"/>
                </a:solidFill>
                <a:uFill>
                  <a:solidFill>
                    <a:srgbClr val="FFFFFF"/>
                  </a:solidFill>
                </a:uFill>
                <a:latin typeface="Arial"/>
              </a:rPr>
              <a:t>0.27778 </a:t>
            </a:r>
            <a:r>
              <a:rPr lang="en-US" sz="1800" b="0" strike="noStrike" spc="-1" dirty="0">
                <a:solidFill>
                  <a:srgbClr val="000000"/>
                </a:solidFill>
                <a:uFill>
                  <a:solidFill>
                    <a:srgbClr val="FFFFFF"/>
                  </a:solidFill>
                </a:uFill>
                <a:latin typeface="Arial"/>
              </a:rPr>
              <a:t>is km/</a:t>
            </a:r>
            <a:r>
              <a:rPr lang="en-US" sz="1800" b="0" strike="noStrike" spc="-1" dirty="0" err="1">
                <a:solidFill>
                  <a:srgbClr val="000000"/>
                </a:solidFill>
                <a:uFill>
                  <a:solidFill>
                    <a:srgbClr val="FFFFFF"/>
                  </a:solidFill>
                </a:uFill>
                <a:latin typeface="Arial"/>
              </a:rPr>
              <a:t>hr</a:t>
            </a:r>
            <a:r>
              <a:rPr lang="en-US" sz="1800" b="0" strike="noStrike" spc="-1" dirty="0">
                <a:solidFill>
                  <a:srgbClr val="000000"/>
                </a:solidFill>
                <a:uFill>
                  <a:solidFill>
                    <a:srgbClr val="FFFFFF"/>
                  </a:solidFill>
                </a:uFill>
                <a:latin typeface="Arial"/>
              </a:rPr>
              <a:t> to m/s conversion</a:t>
            </a:r>
          </a:p>
          <a:p>
            <a:r>
              <a:rPr lang="en-US" sz="1800" b="0" strike="noStrike" spc="-1" dirty="0">
                <a:solidFill>
                  <a:srgbClr val="000000"/>
                </a:solidFill>
                <a:uFill>
                  <a:solidFill>
                    <a:srgbClr val="FFFFFF"/>
                  </a:solidFill>
                </a:uFill>
                <a:latin typeface="Arial"/>
              </a:rPr>
              <a:t>3.6 is m/s to km/</a:t>
            </a:r>
            <a:r>
              <a:rPr lang="en-US" sz="1800" b="0" strike="noStrike" spc="-1" dirty="0" err="1">
                <a:solidFill>
                  <a:srgbClr val="000000"/>
                </a:solidFill>
                <a:uFill>
                  <a:solidFill>
                    <a:srgbClr val="FFFFFF"/>
                  </a:solidFill>
                </a:uFill>
                <a:latin typeface="Arial"/>
              </a:rPr>
              <a:t>hr</a:t>
            </a:r>
            <a:r>
              <a:rPr lang="en-US" sz="1800" b="0" strike="noStrike" spc="-1" dirty="0">
                <a:solidFill>
                  <a:srgbClr val="000000"/>
                </a:solidFill>
                <a:uFill>
                  <a:solidFill>
                    <a:srgbClr val="FFFFFF"/>
                  </a:solidFill>
                </a:uFill>
                <a:latin typeface="Arial"/>
              </a:rPr>
              <a:t> conversion</a:t>
            </a:r>
          </a:p>
          <a:p>
            <a:r>
              <a:rPr lang="en-US" sz="1800" b="0" strike="noStrike" spc="-1" dirty="0">
                <a:solidFill>
                  <a:srgbClr val="000000"/>
                </a:solidFill>
                <a:uFill>
                  <a:solidFill>
                    <a:srgbClr val="FFFFFF"/>
                  </a:solidFill>
                </a:uFill>
                <a:latin typeface="Arial"/>
              </a:rPr>
              <a:t>Output waypoints are in /world frame</a:t>
            </a:r>
          </a:p>
          <a:p>
            <a:r>
              <a:rPr lang="en-US" sz="1800" b="0" strike="noStrike" spc="-1" dirty="0">
                <a:solidFill>
                  <a:srgbClr val="000000"/>
                </a:solidFill>
                <a:uFill>
                  <a:solidFill>
                    <a:srgbClr val="FFFFFF"/>
                  </a:solidFill>
                </a:uFill>
                <a:latin typeface="Arial"/>
              </a:rPr>
              <a:t>Target speed set in launch file (in km/</a:t>
            </a:r>
            <a:r>
              <a:rPr lang="en-US" sz="1800" b="0" strike="noStrike" spc="-1" dirty="0" err="1">
                <a:solidFill>
                  <a:srgbClr val="000000"/>
                </a:solidFill>
                <a:uFill>
                  <a:solidFill>
                    <a:srgbClr val="FFFFFF"/>
                  </a:solidFill>
                </a:uFill>
                <a:latin typeface="Arial"/>
              </a:rPr>
              <a:t>hr</a:t>
            </a:r>
            <a:r>
              <a:rPr lang="en-US" sz="1800" b="0" strike="noStrike" spc="-1" dirty="0" smtClean="0">
                <a:solidFill>
                  <a:srgbClr val="000000"/>
                </a:solidFill>
                <a:uFill>
                  <a:solidFill>
                    <a:srgbClr val="FFFFFF"/>
                  </a:solidFill>
                </a:uFill>
                <a:latin typeface="Arial"/>
              </a:rPr>
              <a:t>)</a:t>
            </a:r>
          </a:p>
          <a:p>
            <a:endParaRPr lang="en-US" spc="-1" dirty="0">
              <a:solidFill>
                <a:srgbClr val="000000"/>
              </a:solidFill>
              <a:uFill>
                <a:solidFill>
                  <a:srgbClr val="FFFFFF"/>
                </a:solidFill>
              </a:uFill>
              <a:latin typeface="Arial"/>
            </a:endParaRPr>
          </a:p>
          <a:p>
            <a:r>
              <a:rPr lang="en-US" b="1" u="sng" spc="-1" dirty="0" smtClean="0">
                <a:solidFill>
                  <a:srgbClr val="000000"/>
                </a:solidFill>
                <a:uFill>
                  <a:solidFill>
                    <a:srgbClr val="FFFFFF"/>
                  </a:solidFill>
                </a:uFill>
                <a:latin typeface="Arial"/>
              </a:rPr>
              <a:t>Function</a:t>
            </a:r>
            <a:r>
              <a:rPr lang="en-US" spc="-1" dirty="0" smtClean="0">
                <a:solidFill>
                  <a:srgbClr val="000000"/>
                </a:solidFill>
                <a:uFill>
                  <a:solidFill>
                    <a:srgbClr val="FFFFFF"/>
                  </a:solidFill>
                </a:uFill>
                <a:latin typeface="Arial"/>
              </a:rPr>
              <a:t>: Loads one of the csv files containing waypoints of the track and publishes them to /</a:t>
            </a:r>
            <a:r>
              <a:rPr lang="en-US" spc="-1" dirty="0" err="1" smtClean="0">
                <a:solidFill>
                  <a:srgbClr val="000000"/>
                </a:solidFill>
                <a:uFill>
                  <a:solidFill>
                    <a:srgbClr val="FFFFFF"/>
                  </a:solidFill>
                </a:uFill>
                <a:latin typeface="Arial"/>
              </a:rPr>
              <a:t>base_waypoints</a:t>
            </a:r>
            <a:r>
              <a:rPr lang="en-US" spc="-1" dirty="0" smtClean="0">
                <a:solidFill>
                  <a:srgbClr val="000000"/>
                </a:solidFill>
                <a:uFill>
                  <a:solidFill>
                    <a:srgbClr val="FFFFFF"/>
                  </a:solidFill>
                </a:uFill>
                <a:latin typeface="Arial"/>
              </a:rPr>
              <a:t> </a:t>
            </a:r>
            <a:endParaRPr lang="en-US" sz="1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CustomShape 1"/>
          <p:cNvSpPr/>
          <p:nvPr/>
        </p:nvSpPr>
        <p:spPr>
          <a:xfrm>
            <a:off x="504000" y="301320"/>
            <a:ext cx="9071280" cy="12618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uFill>
                  <a:solidFill>
                    <a:srgbClr val="FFFFFF"/>
                  </a:solidFill>
                </a:uFill>
                <a:latin typeface="Arial"/>
              </a:rPr>
              <a:t>waypoint_updater.py</a:t>
            </a:r>
            <a:endParaRPr lang="en-US" sz="1800" b="0" strike="noStrike" spc="-1">
              <a:solidFill>
                <a:srgbClr val="000000"/>
              </a:solidFill>
              <a:uFill>
                <a:solidFill>
                  <a:srgbClr val="FFFFFF"/>
                </a:solidFill>
              </a:uFill>
              <a:latin typeface="Arial"/>
            </a:endParaRPr>
          </a:p>
        </p:txBody>
      </p:sp>
      <p:sp>
        <p:nvSpPr>
          <p:cNvPr id="43" name="CustomShape 2"/>
          <p:cNvSpPr/>
          <p:nvPr/>
        </p:nvSpPr>
        <p:spPr>
          <a:xfrm>
            <a:off x="1373760" y="1756800"/>
            <a:ext cx="7404120" cy="857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b="1" spc="-1" dirty="0">
                <a:solidFill>
                  <a:srgbClr val="000000"/>
                </a:solidFill>
                <a:uFill>
                  <a:solidFill>
                    <a:srgbClr val="FFFFFF"/>
                  </a:solidFill>
                </a:uFill>
              </a:rPr>
              <a:t>Random Notes</a:t>
            </a:r>
            <a:r>
              <a:rPr lang="en-US" b="1" spc="-1" dirty="0" smtClean="0">
                <a:solidFill>
                  <a:srgbClr val="000000"/>
                </a:solidFill>
                <a:uFill>
                  <a:solidFill>
                    <a:srgbClr val="FFFFFF"/>
                  </a:solidFill>
                </a:uFill>
              </a:rPr>
              <a:t>:</a:t>
            </a:r>
            <a:endParaRPr lang="en-US" sz="1800" b="0" strike="noStrike" spc="-1" dirty="0" smtClean="0">
              <a:solidFill>
                <a:srgbClr val="000000"/>
              </a:solidFill>
              <a:uFill>
                <a:solidFill>
                  <a:srgbClr val="FFFFFF"/>
                </a:solidFill>
              </a:uFill>
              <a:latin typeface="Arial"/>
            </a:endParaRPr>
          </a:p>
          <a:p>
            <a:r>
              <a:rPr lang="en-US" sz="1800" b="0" strike="noStrike" spc="-1" dirty="0" smtClean="0">
                <a:solidFill>
                  <a:srgbClr val="000000"/>
                </a:solidFill>
                <a:uFill>
                  <a:solidFill>
                    <a:srgbClr val="FFFFFF"/>
                  </a:solidFill>
                </a:uFill>
                <a:latin typeface="Arial"/>
              </a:rPr>
              <a:t>Hardcoded </a:t>
            </a:r>
            <a:r>
              <a:rPr lang="en-US" sz="1800" b="0" strike="noStrike" spc="-1" dirty="0">
                <a:solidFill>
                  <a:srgbClr val="000000"/>
                </a:solidFill>
                <a:uFill>
                  <a:solidFill>
                    <a:srgbClr val="FFFFFF"/>
                  </a:solidFill>
                </a:uFill>
                <a:latin typeface="Arial"/>
              </a:rPr>
              <a:t>number of waypoints to publish </a:t>
            </a:r>
            <a:r>
              <a:rPr lang="en-US" sz="1800" b="0" strike="noStrike" spc="-1" dirty="0" smtClean="0">
                <a:solidFill>
                  <a:srgbClr val="000000"/>
                </a:solidFill>
                <a:uFill>
                  <a:solidFill>
                    <a:srgbClr val="FFFFFF"/>
                  </a:solidFill>
                </a:uFill>
                <a:latin typeface="Arial"/>
              </a:rPr>
              <a:t>(5)</a:t>
            </a:r>
            <a:endParaRPr lang="en-US" sz="1800" b="0" strike="noStrike" spc="-1" dirty="0" smtClean="0">
              <a:solidFill>
                <a:srgbClr val="000000"/>
              </a:solidFill>
              <a:uFill>
                <a:solidFill>
                  <a:srgbClr val="FFFFFF"/>
                </a:solidFill>
              </a:uFill>
              <a:latin typeface="Arial"/>
            </a:endParaRPr>
          </a:p>
          <a:p>
            <a:r>
              <a:rPr lang="en-US" spc="-1" dirty="0" smtClean="0">
                <a:solidFill>
                  <a:srgbClr val="000000"/>
                </a:solidFill>
                <a:uFill>
                  <a:solidFill>
                    <a:srgbClr val="FFFFFF"/>
                  </a:solidFill>
                </a:uFill>
                <a:latin typeface="Arial"/>
              </a:rPr>
              <a:t>Publishing more that </a:t>
            </a:r>
            <a:r>
              <a:rPr lang="en-US" spc="-1" dirty="0" smtClean="0">
                <a:solidFill>
                  <a:srgbClr val="000000"/>
                </a:solidFill>
                <a:uFill>
                  <a:solidFill>
                    <a:srgbClr val="FFFFFF"/>
                  </a:solidFill>
                </a:uFill>
                <a:latin typeface="Arial"/>
              </a:rPr>
              <a:t>5-10 waypoints </a:t>
            </a:r>
            <a:r>
              <a:rPr lang="en-US" spc="-1" dirty="0" smtClean="0">
                <a:solidFill>
                  <a:srgbClr val="000000"/>
                </a:solidFill>
                <a:uFill>
                  <a:solidFill>
                    <a:srgbClr val="FFFFFF"/>
                  </a:solidFill>
                </a:uFill>
                <a:latin typeface="Arial"/>
              </a:rPr>
              <a:t>ahead causes simulator to </a:t>
            </a:r>
            <a:r>
              <a:rPr lang="en-US" spc="-1" dirty="0" smtClean="0">
                <a:solidFill>
                  <a:srgbClr val="000000"/>
                </a:solidFill>
                <a:uFill>
                  <a:solidFill>
                    <a:srgbClr val="FFFFFF"/>
                  </a:solidFill>
                </a:uFill>
                <a:latin typeface="Arial"/>
              </a:rPr>
              <a:t>lag</a:t>
            </a:r>
          </a:p>
          <a:p>
            <a:endParaRPr lang="en-US" sz="1800" b="0" strike="noStrike" spc="-1" dirty="0">
              <a:solidFill>
                <a:srgbClr val="000000"/>
              </a:solidFill>
              <a:uFill>
                <a:solidFill>
                  <a:srgbClr val="FFFFFF"/>
                </a:solidFill>
              </a:uFill>
              <a:latin typeface="Arial"/>
            </a:endParaRPr>
          </a:p>
          <a:p>
            <a:r>
              <a:rPr lang="en-US" b="1" spc="-1" dirty="0" smtClean="0">
                <a:solidFill>
                  <a:srgbClr val="000000"/>
                </a:solidFill>
                <a:uFill>
                  <a:solidFill>
                    <a:srgbClr val="FFFFFF"/>
                  </a:solidFill>
                </a:uFill>
              </a:rPr>
              <a:t>Implementation Details:</a:t>
            </a:r>
          </a:p>
          <a:p>
            <a:r>
              <a:rPr lang="en-US" spc="-1" dirty="0" smtClean="0">
                <a:solidFill>
                  <a:srgbClr val="000000"/>
                </a:solidFill>
                <a:uFill>
                  <a:solidFill>
                    <a:srgbClr val="FFFFFF"/>
                  </a:solidFill>
                </a:uFill>
              </a:rPr>
              <a:t>We find the closest n waypoints ahead of us and assign a linear speed to them</a:t>
            </a:r>
          </a:p>
          <a:p>
            <a:endParaRPr lang="en-US" spc="-1" dirty="0">
              <a:solidFill>
                <a:srgbClr val="000000"/>
              </a:solidFill>
              <a:uFill>
                <a:solidFill>
                  <a:srgbClr val="FFFFFF"/>
                </a:solidFill>
              </a:uFill>
            </a:endParaRPr>
          </a:p>
          <a:p>
            <a:r>
              <a:rPr lang="en-US" spc="-1" dirty="0" smtClean="0">
                <a:solidFill>
                  <a:srgbClr val="000000"/>
                </a:solidFill>
                <a:uFill>
                  <a:solidFill>
                    <a:srgbClr val="FFFFFF"/>
                  </a:solidFill>
                </a:uFill>
              </a:rPr>
              <a:t>Similar to the path planning project, loop over all the base waypoints and find the closest one to our current position. This waypoint needs to be ahead of us so compute the bearing from current position to the waypoint. If bearing is positive then the waypoint is ahead.</a:t>
            </a:r>
          </a:p>
          <a:p>
            <a:endParaRPr lang="en-US" spc="-1" dirty="0">
              <a:solidFill>
                <a:srgbClr val="000000"/>
              </a:solidFill>
              <a:uFill>
                <a:solidFill>
                  <a:srgbClr val="FFFFFF"/>
                </a:solidFill>
              </a:uFill>
            </a:endParaRPr>
          </a:p>
          <a:p>
            <a:endParaRPr lang="en-US" spc="-1" dirty="0">
              <a:solidFill>
                <a:srgbClr val="000000"/>
              </a:solidFill>
              <a:uFill>
                <a:solidFill>
                  <a:srgbClr val="FFFFFF"/>
                </a:solidFill>
              </a:uFill>
            </a:endParaRPr>
          </a:p>
          <a:p>
            <a:endParaRPr lang="en-US" sz="1800" b="0" strike="noStrike" spc="-1" dirty="0">
              <a:solidFill>
                <a:srgbClr val="000000"/>
              </a:solidFill>
              <a:uFill>
                <a:solidFill>
                  <a:srgbClr val="FFFFFF"/>
                </a:solidFill>
              </a:uFill>
              <a:latin typeface="Arial"/>
            </a:endParaRPr>
          </a:p>
          <a:p>
            <a:endParaRPr lang="en-US" sz="1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sisl xmlns:xsi="http://www.w3.org/2001/XMLSchema-instance" xmlns:xsd="http://www.w3.org/2001/XMLSchema" xmlns="http://www.boldonjames.com/2008/01/sie/internal/label" sislVersion="0" policy="bf276872-af07-4968-a71d-1c83e80bd0bf" origin="userSelected">
  <element uid="id_protectivemarking_newvalue1" value=""/>
</sisl>
</file>

<file path=customXml/itemProps1.xml><?xml version="1.0" encoding="utf-8"?>
<ds:datastoreItem xmlns:ds="http://schemas.openxmlformats.org/officeDocument/2006/customXml" ds:itemID="{91E37482-99F2-457C-BDD7-13B466F6EFAD}">
  <ds:schemaRefs>
    <ds:schemaRef ds:uri="http://www.w3.org/2001/XMLSchema"/>
    <ds:schemaRef ds:uri="http://www.boldonjames.com/2008/01/sie/internal/label"/>
  </ds:schemaRefs>
</ds:datastoreItem>
</file>

<file path=docProps/app.xml><?xml version="1.0" encoding="utf-8"?>
<Properties xmlns="http://schemas.openxmlformats.org/officeDocument/2006/extended-properties" xmlns:vt="http://schemas.openxmlformats.org/officeDocument/2006/docPropsVTypes">
  <Template/>
  <TotalTime>314</TotalTime>
  <Words>820</Words>
  <Application>Microsoft Office PowerPoint</Application>
  <PresentationFormat>Custom</PresentationFormat>
  <Paragraphs>150</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Cambria Math</vt:lpstr>
      <vt:lpstr>DejaVu Sans</vt:lpstr>
      <vt:lpstr>Symbol</vt:lpstr>
      <vt:lpstr>Wingdings</vt:lpstr>
      <vt:lpstr>Office Theme</vt:lpstr>
      <vt:lpstr>RQT Graph</vt:lpstr>
      <vt:lpstr>ROS Nodes Layout</vt:lpstr>
      <vt:lpstr>PowerPoint Presentation</vt:lpstr>
      <vt:lpstr>churchlot_with_cars.csv</vt:lpstr>
      <vt:lpstr>sim_waypoints.csv</vt:lpstr>
      <vt:lpstr>wpt_yaw_const.txt</vt:lpstr>
      <vt:lpstr>wpt_yaw.txt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Stewart, Andrew</cp:lastModifiedBy>
  <cp:revision>41</cp:revision>
  <dcterms:created xsi:type="dcterms:W3CDTF">2017-08-31T20:33:00Z</dcterms:created>
  <dcterms:modified xsi:type="dcterms:W3CDTF">2017-09-05T22:06:25Z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ocIndexRef">
    <vt:lpwstr>e2e7a751-9938-49f4-be3b-f78b3c950d09</vt:lpwstr>
  </property>
  <property fmtid="{D5CDD505-2E9C-101B-9397-08002B2CF9AE}" pid="3" name="bjSaver">
    <vt:lpwstr>TUeOanLpxzhypracuyY92WJBiBbtrRuL</vt:lpwstr>
  </property>
  <property fmtid="{D5CDD505-2E9C-101B-9397-08002B2CF9AE}" pid="4" name="bjDocumentLabelXML">
    <vt:lpwstr>&lt;?xml version="1.0" encoding="us-ascii"?&gt;&lt;sisl xmlns:xsi="http://www.w3.org/2001/XMLSchema-instance" xmlns:xsd="http://www.w3.org/2001/XMLSchema" sislVersion="0" policy="bf276872-af07-4968-a71d-1c83e80bd0bf" origin="userSelected" xmlns="http://www.boldonj</vt:lpwstr>
  </property>
  <property fmtid="{D5CDD505-2E9C-101B-9397-08002B2CF9AE}" pid="5" name="bjDocumentLabelXML-0">
    <vt:lpwstr>ames.com/2008/01/sie/internal/label"&gt;&lt;element uid="id_protectivemarking_newvalue1" value="" /&gt;&lt;/sisl&gt;</vt:lpwstr>
  </property>
  <property fmtid="{D5CDD505-2E9C-101B-9397-08002B2CF9AE}" pid="6" name="bjDocumentSecurityLabel">
    <vt:lpwstr>Honeywell Unrestricted</vt:lpwstr>
  </property>
  <property fmtid="{D5CDD505-2E9C-101B-9397-08002B2CF9AE}" pid="7" name="BJClassification">
    <vt:lpwstr>Honeywell Unrestricted</vt:lpwstr>
  </property>
</Properties>
</file>